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86" r:id="rId4"/>
  </p:sldMasterIdLst>
  <p:notesMasterIdLst>
    <p:notesMasterId r:id="rId84"/>
  </p:notesMasterIdLst>
  <p:sldIdLst>
    <p:sldId id="330" r:id="rId5"/>
    <p:sldId id="515" r:id="rId6"/>
    <p:sldId id="433" r:id="rId7"/>
    <p:sldId id="423" r:id="rId8"/>
    <p:sldId id="337" r:id="rId9"/>
    <p:sldId id="514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2" r:id="rId22"/>
    <p:sldId id="353" r:id="rId23"/>
    <p:sldId id="358" r:id="rId24"/>
    <p:sldId id="361" r:id="rId25"/>
    <p:sldId id="362" r:id="rId26"/>
    <p:sldId id="363" r:id="rId27"/>
    <p:sldId id="364" r:id="rId28"/>
    <p:sldId id="365" r:id="rId29"/>
    <p:sldId id="368" r:id="rId30"/>
    <p:sldId id="369" r:id="rId31"/>
    <p:sldId id="516" r:id="rId32"/>
    <p:sldId id="481" r:id="rId33"/>
    <p:sldId id="483" r:id="rId34"/>
    <p:sldId id="517" r:id="rId35"/>
    <p:sldId id="518" r:id="rId36"/>
    <p:sldId id="531" r:id="rId37"/>
    <p:sldId id="335" r:id="rId38"/>
    <p:sldId id="336" r:id="rId39"/>
    <p:sldId id="519" r:id="rId40"/>
    <p:sldId id="338" r:id="rId41"/>
    <p:sldId id="556" r:id="rId42"/>
    <p:sldId id="520" r:id="rId43"/>
    <p:sldId id="521" r:id="rId44"/>
    <p:sldId id="522" r:id="rId45"/>
    <p:sldId id="523" r:id="rId46"/>
    <p:sldId id="524" r:id="rId47"/>
    <p:sldId id="525" r:id="rId48"/>
    <p:sldId id="526" r:id="rId49"/>
    <p:sldId id="527" r:id="rId50"/>
    <p:sldId id="528" r:id="rId51"/>
    <p:sldId id="529" r:id="rId52"/>
    <p:sldId id="530" r:id="rId53"/>
    <p:sldId id="532" r:id="rId54"/>
    <p:sldId id="533" r:id="rId55"/>
    <p:sldId id="534" r:id="rId56"/>
    <p:sldId id="535" r:id="rId57"/>
    <p:sldId id="536" r:id="rId58"/>
    <p:sldId id="537" r:id="rId59"/>
    <p:sldId id="538" r:id="rId60"/>
    <p:sldId id="339" r:id="rId61"/>
    <p:sldId id="539" r:id="rId62"/>
    <p:sldId id="540" r:id="rId63"/>
    <p:sldId id="541" r:id="rId64"/>
    <p:sldId id="542" r:id="rId65"/>
    <p:sldId id="543" r:id="rId66"/>
    <p:sldId id="544" r:id="rId67"/>
    <p:sldId id="545" r:id="rId68"/>
    <p:sldId id="546" r:id="rId69"/>
    <p:sldId id="547" r:id="rId70"/>
    <p:sldId id="548" r:id="rId71"/>
    <p:sldId id="549" r:id="rId72"/>
    <p:sldId id="351" r:id="rId73"/>
    <p:sldId id="550" r:id="rId74"/>
    <p:sldId id="551" r:id="rId75"/>
    <p:sldId id="354" r:id="rId76"/>
    <p:sldId id="356" r:id="rId77"/>
    <p:sldId id="357" r:id="rId78"/>
    <p:sldId id="552" r:id="rId79"/>
    <p:sldId id="359" r:id="rId80"/>
    <p:sldId id="553" r:id="rId81"/>
    <p:sldId id="554" r:id="rId82"/>
    <p:sldId id="555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3"/>
    <p:restoredTop sz="96190"/>
  </p:normalViewPr>
  <p:slideViewPr>
    <p:cSldViewPr snapToGrid="0" snapToObjects="1">
      <p:cViewPr varScale="1">
        <p:scale>
          <a:sx n="123" d="100"/>
          <a:sy n="123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3119D-4316-7948-AFFD-9AFFD8F424BF}" type="datetimeFigureOut">
              <a:rPr lang="en-US" smtClean="0"/>
              <a:t>9/18/20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292-08A2-9E4B-9F0A-E14F9ACF4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2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656EE1E6-EFA3-1644-BD8F-FD7AFC677D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FBEE1F3-0E5F-C843-A449-869B3EDB57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AD037883-A806-CC49-A245-D57B933B8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791CE710-0656-A24D-B46D-960677A0CA2A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6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344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10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10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087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33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066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75EE63-BBAB-4B59-AB6C-C7C62F9D7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003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A286EA-37A2-4E74-A5EA-47322F5F22B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885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6F3D21-A5A9-4DF0-817E-313DA5AE0C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529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81DB7B-8BB9-428D-983D-60F2DF46392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404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1BA67BA-83CE-FF47-A71B-15F340403C6D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72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B53E9A-4F1C-4562-B43B-B5CFB7E98BB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768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2CC610-2C92-4BB3-8D98-C7E1312CA1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502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4853C-1565-4D82-BAFB-17FA6226FCB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33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5E82CE-5F33-4AA9-922C-5F54A69663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378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8449F55-0331-42F3-8185-5550FA6588A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974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A24CF4-9A58-4D8C-8B4A-1F5B4A557C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867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2532D8-F19F-403F-A34B-7117B24BF53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62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0ADC53-D181-43CB-9865-BA969C5AAEF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60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231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4489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9591D63D-C9C9-1C46-A9A6-573A8388D624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66832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106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860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5218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839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4305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46304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4B64C8-56F4-412C-A096-460A1996127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0525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4623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9958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39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0295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0424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3456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209238-363D-4A4D-99AF-38838EDEB56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641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3325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96528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4101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3005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94829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71228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087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030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4716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C1C3DCA3-394F-1647-BDE3-010EFCC0E0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CA09F357-D6F2-0249-A4B9-90E17A90F0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94F10637-9823-D34F-95E3-679D378F9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A67BA-83CE-FF47-A71B-15F340403C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1191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8798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0107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5667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4569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1868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070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73981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1380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1DCB9B52-67BD-F540-91C0-20C96F208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8CF1704-6290-EB48-BBAC-4E4F8D8337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6E05037B-EB89-3F4C-B30A-8A9A1D86A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0825B-B026-0346-855E-C13D26B7AAE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4804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10911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02868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9926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36484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69087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62638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49665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41788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632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0364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932D46-DD78-4BAB-BBDC-DC51872AFE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5778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95254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61173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B1299F-03B5-4909-AEBA-DE9BE811695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4763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7041A6-355E-4FC9-8067-194DB47AE9F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98402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64CC0D-9515-4095-81D0-8024523D904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90627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E32C01-92A2-42F0-A723-C22E35C943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7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62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626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5308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95563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83850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B426F562-85A1-E042-99B0-E72CFC75CE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8E701075-5BD3-CC44-B519-B6E7E91CEF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C933D705-AA49-924C-A056-B9D0E7E6E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1D63D-C9C9-1C46-A9A6-573A8388D6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890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72F582-7A30-44E2-B9AE-85A1CA63CB6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39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3EEFE5-6DA2-40BF-A0EC-25CFBBE7FBB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046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F74-182E-BB48-8D2B-07C712E1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EE657-005A-474E-9EFB-2A7FC162D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9296E-6C75-E244-8E26-09C724B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E010-FD79-A640-AF78-35E57754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75C-49E3-0748-9DD7-E70261BF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CFB4-D588-DB43-8329-CFBC4B02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5D7A-9D50-4C45-9864-6D30EB67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0838A-5656-124D-8BF3-1E949074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D81D-7136-304C-AF23-CB01D6404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AC51-11C7-CB48-B714-9A51BD2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508CC-25B8-724E-A485-267836A27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475C5-878A-7448-B7EA-5D1929BC1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597D-3E63-F34A-85AD-69263290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A5C80-A328-A84B-A792-F52A97D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AD0C-13B0-7A45-8437-962E89F0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487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7983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971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999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874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103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986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18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0631-AF79-CB4F-8027-E0627573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B81B-56D3-6149-BE5A-B00FBE9E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F13A-7E39-0443-AD3F-36E43E3F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85F-3A2A-B94E-B0B8-C5771537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DC4E-0554-5A47-997D-B0D36D69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6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730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4884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272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9866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1316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676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9474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48602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8558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95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932A-7049-E244-A552-A089DD94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626F-7D9A-F14F-80C0-7FE675B2A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512E-0E2D-C941-8FAF-6C0551526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1E45-73B4-6747-B321-2E483BC2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C89F-D861-0C40-B76D-AD82020C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82656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30519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3092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97607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31118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6137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98" y="5726113"/>
            <a:ext cx="371845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6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600" b="1" dirty="0">
                <a:solidFill>
                  <a:srgbClr val="002060"/>
                </a:solidFill>
              </a:rPr>
              <a:t> Ed</a:t>
            </a:r>
            <a:r>
              <a:rPr lang="en-US" altLang="en-US" sz="16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8478" y="1"/>
            <a:ext cx="17750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1297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8" y="1093789"/>
            <a:ext cx="10276417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03864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38448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96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9384-B21C-FE4D-B186-D2DE01D1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F0ACB-00E0-EA44-94F9-907CF0B18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1A74-F708-A543-8461-8E2A496F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3DD59-2E86-404C-AD21-96450944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D805-E7AB-BF4F-8169-0FE381DD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C66-E29D-5348-B1E0-A7385E02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43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06041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8798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22461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4418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61718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1312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35198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815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1853-E1D5-5248-81D4-129C121D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9E33-962E-3D4C-A91F-B6ED4711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8A5D9-84B1-B243-A7E5-60B88515B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EDEFD-C894-3844-8E69-BD2106E16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FCC94-A239-BC4E-A4D2-3BD1F10D7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C9834-4B66-5A46-AEC1-63471808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231009-6D5E-9546-AA2F-623451B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EF0D9-3C1D-C545-9699-F4B49387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8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9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3CC0B-231A-5D4C-B50C-6990FC9F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00CFF-A594-B745-B588-F3BA499A0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5C5C-C143-EF48-8332-547B11A9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709-8557-4441-B9CA-E8FD675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87A9-E73C-3046-B5A2-336EFB28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394F4-5E37-0543-873C-27131331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EB37B-D0FF-554C-9132-939DF040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4E33-7C3A-AC43-852C-741F78E4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C0865-940A-904D-B9AC-0CA643A7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8B4C-CA29-F543-9801-B1496CE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EBE1-24FC-C94E-AA4B-9001408B2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2E6E6-6F35-EC4F-945E-68E3AE21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8D57-A3B5-A143-B9A5-1CF5731F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37337-B90D-8C44-A277-4C9650A0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42EDE-4632-9A4D-A4A2-3C40F6C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10981-2FFD-754A-BD07-0FA7A8DB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86A5-2AA3-2140-9A6E-48DBFBCD0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3C510-4132-CD46-843D-6B4391AC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0C750-AE18-EC43-9491-942A17C3900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A088-8C7C-3C4A-8B72-0C34ED5855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F9200-B4E2-B04D-830A-D00CCD0E5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31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30780" y="1093789"/>
            <a:ext cx="1027010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6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137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8" y="1093789"/>
            <a:ext cx="10276417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47905" y="6613526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6"/>
            <a:ext cx="25955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80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7395" y="1"/>
            <a:ext cx="989349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32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rtabelo.com/blog/crow-s-foot-notatio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ertabelo.com/blog/crow-s-foot-notation/" TargetMode="External"/><Relationship Id="rId4" Type="http://schemas.openxmlformats.org/officeDocument/2006/relationships/image" Target="../media/image1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dff9@columbia.edu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bis-uibk.github.io/relax/landin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1keydata.com/datawarehousing/data-modeling-levels.html" TargetMode="External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hyperlink" Target="https://ehikioya.com/conceptual-logical-physical-database-modeling/" TargetMode="External"/><Relationship Id="rId4" Type="http://schemas.openxmlformats.org/officeDocument/2006/relationships/image" Target="../media/image6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1" descr="16x9_BG-02.jpg">
            <a:extLst>
              <a:ext uri="{FF2B5EF4-FFF2-40B4-BE49-F238E27FC236}">
                <a16:creationId xmlns:a16="http://schemas.microsoft.com/office/drawing/2014/main" id="{4E0DF001-5020-8A41-AF73-219BE90F8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810734-2FF0-7649-82FB-EC580E615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14339" name="Picture 7">
            <a:extLst>
              <a:ext uri="{FF2B5EF4-FFF2-40B4-BE49-F238E27FC236}">
                <a16:creationId xmlns:a16="http://schemas.microsoft.com/office/drawing/2014/main" id="{7835CF87-06AB-FE46-A84F-6DFA7ED8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9">
            <a:extLst>
              <a:ext uri="{FF2B5EF4-FFF2-40B4-BE49-F238E27FC236}">
                <a16:creationId xmlns:a16="http://schemas.microsoft.com/office/drawing/2014/main" id="{5FBCA086-777B-F84D-8B1A-9780D84C1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84401"/>
            <a:ext cx="12192000" cy="222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W4111 – 02: Introduction to Databases</a:t>
            </a: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Lecture 2: ER Modeling, SQL, Relational (Part 1)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i="1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Donald F. Ferguson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dff9@Columbia.edu</a:t>
            </a:r>
          </a:p>
        </p:txBody>
      </p:sp>
      <p:sp>
        <p:nvSpPr>
          <p:cNvPr id="14341" name="TextBox 10">
            <a:extLst>
              <a:ext uri="{FF2B5EF4-FFF2-40B4-BE49-F238E27FC236}">
                <a16:creationId xmlns:a16="http://schemas.microsoft.com/office/drawing/2014/main" id="{71265E2E-5284-434C-AC84-B53CF6C6D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200"/>
              </a:lnSpc>
              <a:spcBef>
                <a:spcPct val="0"/>
              </a:spcBef>
              <a:buNone/>
            </a:pPr>
            <a:r>
              <a:rPr lang="en-US" alt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</p:spTree>
    <p:extLst>
      <p:ext uri="{BB962C8B-B14F-4D97-AF65-F5344CB8AC3E}">
        <p14:creationId xmlns:p14="http://schemas.microsoft.com/office/powerpoint/2010/main" val="39231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22376"/>
            <a:ext cx="7619746" cy="3678809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20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8716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395"/>
            <a:ext cx="7514515" cy="499815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same type 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possessed by all 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8471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6508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538" y="1430339"/>
            <a:ext cx="5795962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303481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2305236" y="1109664"/>
            <a:ext cx="7615561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Entity sets can be represented graphically as follows: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Rectangles represent entity sets.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Attributes listed inside entity rectangle</a:t>
            </a:r>
          </a:p>
          <a:p>
            <a:pPr marL="914400" lvl="1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472" y="2699188"/>
            <a:ext cx="4124516" cy="148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33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37031"/>
            <a:ext cx="7766050" cy="4876800"/>
          </a:xfrm>
        </p:spPr>
        <p:txBody>
          <a:bodyPr/>
          <a:lstStyle/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536700" algn="ctr"/>
                <a:tab pos="3543300" algn="ctr"/>
                <a:tab pos="5481638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</p:spTree>
    <p:extLst>
      <p:ext uri="{BB962C8B-B14F-4D97-AF65-F5344CB8AC3E}">
        <p14:creationId xmlns:p14="http://schemas.microsoft.com/office/powerpoint/2010/main" val="1071541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305236" y="1109663"/>
            <a:ext cx="7521391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457200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Example: we define the relationship set 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</a:t>
            </a:r>
            <a:r>
              <a:rPr kumimoji="1" lang="en-US" altLang="en-US" sz="1700" dirty="0">
                <a:solidFill>
                  <a:srgbClr val="000000"/>
                </a:solidFill>
              </a:rPr>
              <a:t> to denote the associations between students and the instructors who act as their advisors.</a:t>
            </a:r>
          </a:p>
          <a:p>
            <a:pPr marL="457200" indent="-4572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Pictorially, we draw a line between related entities.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184" y="2488483"/>
            <a:ext cx="4967024" cy="2756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7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317750" y="85725"/>
            <a:ext cx="8350250" cy="609600"/>
          </a:xfrm>
        </p:spPr>
        <p:txBody>
          <a:bodyPr/>
          <a:lstStyle/>
          <a:p>
            <a:pPr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Relationship  Sets via ER Diagrams 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347595" y="1205034"/>
            <a:ext cx="749681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Diamonds represent relationship sets.</a:t>
            </a:r>
          </a:p>
        </p:txBody>
      </p:sp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208" y="2012264"/>
            <a:ext cx="4804855" cy="98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924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621047" cy="1250759"/>
          </a:xfrm>
        </p:spPr>
        <p:txBody>
          <a:bodyPr/>
          <a:lstStyle/>
          <a:p>
            <a:r>
              <a:rPr lang="en-US" altLang="en-US" dirty="0"/>
              <a:t>An attribute can also be associated with a relationship set.</a:t>
            </a:r>
          </a:p>
          <a:p>
            <a:r>
              <a:rPr lang="en-US" altLang="en-US" dirty="0"/>
              <a:t>For instance, the </a:t>
            </a:r>
            <a:r>
              <a:rPr lang="en-US" altLang="en-US" i="1" dirty="0"/>
              <a:t>advisor </a:t>
            </a:r>
            <a:r>
              <a:rPr lang="en-US" altLang="en-US" dirty="0"/>
              <a:t>relationship set between entity sets </a:t>
            </a:r>
            <a:r>
              <a:rPr lang="en-US" altLang="en-US" i="1" dirty="0"/>
              <a:t>instructor </a:t>
            </a:r>
            <a:r>
              <a:rPr lang="en-US" altLang="en-US" dirty="0"/>
              <a:t>and </a:t>
            </a:r>
            <a:r>
              <a:rPr lang="en-US" altLang="en-US" i="1" dirty="0"/>
              <a:t>student </a:t>
            </a:r>
            <a:r>
              <a:rPr lang="en-US" altLang="en-US" dirty="0"/>
              <a:t>may have the attribute </a:t>
            </a:r>
            <a:r>
              <a:rPr lang="en-US" altLang="en-US" i="1" dirty="0"/>
              <a:t>date </a:t>
            </a:r>
            <a:r>
              <a:rPr lang="en-US" altLang="en-US" dirty="0"/>
              <a:t>which tracks when the student started being associated with the advisor</a:t>
            </a:r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45" y="2511552"/>
            <a:ext cx="5298478" cy="2513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312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Roles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1350"/>
            <a:ext cx="7888097" cy="1476375"/>
          </a:xfrm>
        </p:spPr>
        <p:txBody>
          <a:bodyPr/>
          <a:lstStyle/>
          <a:p>
            <a:r>
              <a:rPr kumimoji="0" lang="en-US" altLang="en-US" dirty="0"/>
              <a:t>Entity sets of a relationship need not be distinct</a:t>
            </a:r>
          </a:p>
          <a:p>
            <a:pPr lvl="1"/>
            <a:r>
              <a:rPr kumimoji="0" lang="en-US" altLang="en-US" dirty="0">
                <a:ea typeface="ＭＳ Ｐゴシック" panose="020B0600070205080204" pitchFamily="34" charset="-128"/>
              </a:rPr>
              <a:t>Each occurrence of an entity set plays a “role” in the relationship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The labels “</a:t>
            </a:r>
            <a:r>
              <a:rPr lang="en-US" altLang="ja-JP" i="1" dirty="0" err="1"/>
              <a:t>course_id</a:t>
            </a:r>
            <a:r>
              <a:rPr lang="en-US" altLang="en-US" dirty="0"/>
              <a:t>”</a:t>
            </a:r>
            <a:r>
              <a:rPr lang="en-US" altLang="ja-JP" dirty="0"/>
              <a:t> and </a:t>
            </a:r>
            <a:r>
              <a:rPr lang="en-US" altLang="en-US" dirty="0"/>
              <a:t>“</a:t>
            </a:r>
            <a:r>
              <a:rPr lang="en-US" altLang="ja-JP" i="1" dirty="0" err="1"/>
              <a:t>prereq_id</a:t>
            </a:r>
            <a:r>
              <a:rPr lang="en-US" altLang="en-US" dirty="0"/>
              <a:t>”</a:t>
            </a:r>
            <a:r>
              <a:rPr lang="en-US" altLang="ja-JP" dirty="0"/>
              <a:t> are called </a:t>
            </a:r>
            <a:r>
              <a:rPr lang="en-US" altLang="ja-JP" b="1" dirty="0">
                <a:solidFill>
                  <a:srgbClr val="002060"/>
                </a:solidFill>
              </a:rPr>
              <a:t>roles</a:t>
            </a:r>
            <a:r>
              <a:rPr lang="en-US" altLang="ja-JP" dirty="0"/>
              <a:t>.</a:t>
            </a:r>
            <a:endParaRPr lang="en-US" altLang="en-US" dirty="0"/>
          </a:p>
        </p:txBody>
      </p:sp>
      <p:pic>
        <p:nvPicPr>
          <p:cNvPr id="2150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0" y="2478346"/>
            <a:ext cx="5139204" cy="151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44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Degree of a Relationship Set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8"/>
            <a:ext cx="7558787" cy="3783012"/>
          </a:xfrm>
        </p:spPr>
        <p:txBody>
          <a:bodyPr/>
          <a:lstStyle/>
          <a:p>
            <a:r>
              <a:rPr lang="en-US" altLang="en-US" dirty="0"/>
              <a:t>Binary relationship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involve two entity sets (or degree two).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most relationship sets in a database system are binary.</a:t>
            </a:r>
          </a:p>
          <a:p>
            <a:r>
              <a:rPr lang="en-US" altLang="en-US" dirty="0"/>
              <a:t>Relationships between more than two entity sets are rare.  Most relationships are binary. (More on this later.)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students</a:t>
            </a:r>
            <a:r>
              <a:rPr lang="en-US" altLang="en-US" dirty="0">
                <a:ea typeface="ＭＳ Ｐゴシック" panose="020B0600070205080204" pitchFamily="34" charset="-128"/>
              </a:rPr>
              <a:t> work on research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projects</a:t>
            </a:r>
            <a:r>
              <a:rPr lang="en-US" altLang="en-US" dirty="0">
                <a:ea typeface="ＭＳ Ｐゴシック" panose="020B0600070205080204" pitchFamily="34" charset="-128"/>
              </a:rPr>
              <a:t> under the guidance of an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  <a:p>
            <a:pPr lvl="1">
              <a:buClr>
                <a:srgbClr val="FF9933"/>
              </a:buClr>
            </a:pPr>
            <a:r>
              <a:rPr lang="en-US" altLang="en-US" dirty="0">
                <a:ea typeface="ＭＳ Ｐゴシック" panose="020B0600070205080204" pitchFamily="34" charset="-128"/>
              </a:rPr>
              <a:t>relationship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proj_guide</a:t>
            </a:r>
            <a:r>
              <a:rPr lang="en-US" altLang="en-US" dirty="0">
                <a:ea typeface="ＭＳ Ｐゴシック" panose="020B0600070205080204" pitchFamily="34" charset="-128"/>
              </a:rPr>
              <a:t> is a ternary relationship between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instructor, student,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project</a:t>
            </a:r>
            <a:endParaRPr kumimoji="0"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83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140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67" i="1" dirty="0">
                <a:solidFill>
                  <a:schemeClr val="bg1"/>
                </a:solidFill>
              </a:rPr>
              <a:t>Entity-Relationship Model/</a:t>
            </a:r>
            <a:br>
              <a:rPr lang="en-US" altLang="en-US" sz="4267" i="1" dirty="0">
                <a:solidFill>
                  <a:schemeClr val="bg1"/>
                </a:solidFill>
              </a:rPr>
            </a:br>
            <a:r>
              <a:rPr lang="en-US" altLang="en-US" sz="4267" i="1" dirty="0">
                <a:solidFill>
                  <a:schemeClr val="bg1"/>
                </a:solidFill>
              </a:rPr>
              <a:t>Modeling</a:t>
            </a:r>
            <a:endParaRPr lang="en-US" altLang="en-US" sz="24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2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-- Lecture  2</a:t>
            </a:r>
          </a:p>
        </p:txBody>
      </p:sp>
    </p:spTree>
    <p:extLst>
      <p:ext uri="{BB962C8B-B14F-4D97-AF65-F5344CB8AC3E}">
        <p14:creationId xmlns:p14="http://schemas.microsoft.com/office/powerpoint/2010/main" val="3914873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Cardinality Constraints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93788"/>
            <a:ext cx="7612170" cy="4114800"/>
          </a:xfrm>
        </p:spPr>
        <p:txBody>
          <a:bodyPr/>
          <a:lstStyle/>
          <a:p>
            <a:r>
              <a:rPr lang="en-US" altLang="en-US" dirty="0"/>
              <a:t>Express the number of entities to which another entity can be associated via a relationship set.</a:t>
            </a:r>
          </a:p>
          <a:p>
            <a:r>
              <a:rPr lang="en-US" altLang="en-US" dirty="0"/>
              <a:t>Most useful in describing binary relationship sets.</a:t>
            </a:r>
          </a:p>
          <a:p>
            <a:r>
              <a:rPr lang="en-US" altLang="en-US" dirty="0"/>
              <a:t>For a binary relationship set the mapping cardinality must be one of the following types: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One to many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one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to many </a:t>
            </a:r>
          </a:p>
        </p:txBody>
      </p:sp>
    </p:spTree>
    <p:extLst>
      <p:ext uri="{BB962C8B-B14F-4D97-AF65-F5344CB8AC3E}">
        <p14:creationId xmlns:p14="http://schemas.microsoft.com/office/powerpoint/2010/main" val="3753216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Cardinality Constraints in ER Diagram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3475"/>
            <a:ext cx="7647681" cy="27447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We express cardinality constraints by drawing either a directed line (</a:t>
            </a:r>
            <a:r>
              <a:rPr lang="en-US" altLang="en-US" dirty="0">
                <a:sym typeface="Symbol" panose="05050102010706020507" pitchFamily="18" charset="2"/>
              </a:rPr>
              <a:t>), signifying “one,” or an undirected line (—), signifying “many,” between the relationship set and the entity set.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sz="80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One-to-one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 </a:t>
            </a:r>
            <a:r>
              <a:rPr lang="en-US" alt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student is associated with at most one 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>
                <a:ea typeface="ＭＳ Ｐゴシック" panose="020B0600070205080204" pitchFamily="34" charset="-128"/>
              </a:rPr>
              <a:t> via the relationship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</a:t>
            </a:r>
            <a:r>
              <a:rPr lang="en-US" altLang="en-US" dirty="0">
                <a:ea typeface="ＭＳ Ｐゴシック" panose="020B0600070205080204" pitchFamily="34" charset="-128"/>
              </a:rPr>
              <a:t> is associated with at most one </a:t>
            </a:r>
            <a:r>
              <a:rPr lang="en-US" altLang="en-US" i="1" dirty="0">
                <a:ea typeface="ＭＳ Ｐゴシック" panose="020B0600070205080204" pitchFamily="34" charset="-128"/>
              </a:rPr>
              <a:t>department</a:t>
            </a:r>
            <a:r>
              <a:rPr lang="en-US" altLang="en-US" dirty="0">
                <a:ea typeface="ＭＳ Ｐゴシック" panose="020B0600070205080204" pitchFamily="34" charset="-128"/>
              </a:rPr>
              <a:t> via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stud_dept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18"/>
          <a:stretch>
            <a:fillRect/>
          </a:stretch>
        </p:blipFill>
        <p:spPr bwMode="auto">
          <a:xfrm>
            <a:off x="3791713" y="3654347"/>
            <a:ext cx="5534851" cy="145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276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4315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One-to-Many Relationship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7481" y="1087438"/>
            <a:ext cx="7643672" cy="1582610"/>
          </a:xfrm>
        </p:spPr>
        <p:txBody>
          <a:bodyPr/>
          <a:lstStyle/>
          <a:p>
            <a:r>
              <a:rPr lang="en-US" altLang="en-US" dirty="0"/>
              <a:t>one-to-many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 instructor is associated with several (including 0) students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student is associated with at most one instructor via advisor, </a:t>
            </a:r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59" b="44698"/>
          <a:stretch>
            <a:fillRect/>
          </a:stretch>
        </p:blipFill>
        <p:spPr bwMode="auto">
          <a:xfrm>
            <a:off x="3864864" y="2372472"/>
            <a:ext cx="5152400" cy="149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796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76488" y="225425"/>
            <a:ext cx="8113712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Many-to-One Relationships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9725" y="1108012"/>
            <a:ext cx="7752101" cy="1814512"/>
          </a:xfrm>
        </p:spPr>
        <p:txBody>
          <a:bodyPr/>
          <a:lstStyle/>
          <a:p>
            <a:r>
              <a:rPr lang="en-US" altLang="en-US" dirty="0"/>
              <a:t>In a many-to-one relationship between an </a:t>
            </a:r>
            <a:r>
              <a:rPr lang="en-US" altLang="en-US" i="1" dirty="0"/>
              <a:t>instructor</a:t>
            </a:r>
            <a:r>
              <a:rPr lang="en-US" altLang="en-US" dirty="0"/>
              <a:t> and a </a:t>
            </a:r>
            <a:r>
              <a:rPr lang="en-US" altLang="en-US" i="1" dirty="0"/>
              <a:t>student,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 instructor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 is associated with at most one student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and a student is associated with several (including 0) instructors via </a:t>
            </a:r>
            <a:r>
              <a:rPr lang="en-US" altLang="en-US" i="1" dirty="0">
                <a:ea typeface="ＭＳ Ｐゴシック" panose="020B0600070205080204" pitchFamily="34" charset="-128"/>
              </a:rPr>
              <a:t>advisor</a:t>
            </a:r>
          </a:p>
        </p:txBody>
      </p:sp>
      <p:pic>
        <p:nvPicPr>
          <p:cNvPr id="32772" name="Picture 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64" b="6378"/>
          <a:stretch>
            <a:fillRect/>
          </a:stretch>
        </p:blipFill>
        <p:spPr bwMode="auto">
          <a:xfrm>
            <a:off x="3523870" y="2542080"/>
            <a:ext cx="5876163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Line 6"/>
          <p:cNvSpPr>
            <a:spLocks noChangeShapeType="1"/>
          </p:cNvSpPr>
          <p:nvPr/>
        </p:nvSpPr>
        <p:spPr bwMode="auto">
          <a:xfrm>
            <a:off x="7868686" y="3439711"/>
            <a:ext cx="2286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Helvetica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223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Many-to-Many Relationship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3789"/>
            <a:ext cx="7772972" cy="1546225"/>
          </a:xfrm>
        </p:spPr>
        <p:txBody>
          <a:bodyPr/>
          <a:lstStyle/>
          <a:p>
            <a:r>
              <a:rPr lang="en-US" altLang="en-US" dirty="0"/>
              <a:t>An instructor is associated with several (possibly 0) students via </a:t>
            </a:r>
            <a:r>
              <a:rPr lang="en-US" altLang="en-US" i="1" dirty="0"/>
              <a:t>advisor</a:t>
            </a:r>
          </a:p>
          <a:p>
            <a:r>
              <a:rPr lang="en-US" altLang="en-US" dirty="0"/>
              <a:t>A student is associated with several (possibly 0) instructors via </a:t>
            </a:r>
            <a:r>
              <a:rPr lang="en-US" altLang="en-US" i="1" dirty="0"/>
              <a:t>advisor</a:t>
            </a:r>
            <a:r>
              <a:rPr lang="en-US" altLang="en-US" dirty="0"/>
              <a:t> </a:t>
            </a:r>
          </a:p>
        </p:txBody>
      </p:sp>
      <p:pic>
        <p:nvPicPr>
          <p:cNvPr id="3379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334480"/>
            <a:ext cx="6161088" cy="126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7189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20988" y="233363"/>
            <a:ext cx="7427912" cy="45561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Total and Partial Participation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296358" y="1068642"/>
            <a:ext cx="7762043" cy="45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08585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b="1" dirty="0">
                <a:solidFill>
                  <a:srgbClr val="000000"/>
                </a:solidFill>
              </a:rPr>
              <a:t>Total participation </a:t>
            </a:r>
            <a:r>
              <a:rPr kumimoji="1" lang="en-US" altLang="en-US" sz="1700" dirty="0">
                <a:solidFill>
                  <a:srgbClr val="000000"/>
                </a:solidFill>
              </a:rPr>
              <a:t>(indicated by double line):  every entity in the entity set participates in at least one relationship in the relationship set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</a:pPr>
            <a:endParaRPr kumimoji="1" lang="en-US" altLang="en-US" sz="1700" dirty="0">
              <a:solidFill>
                <a:srgbClr val="000000"/>
              </a:solidFill>
            </a:endParaRPr>
          </a:p>
          <a:p>
            <a:pPr lvl="1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</a:pPr>
            <a:r>
              <a:rPr kumimoji="1" lang="en-US" altLang="en-US" sz="1700" dirty="0">
                <a:solidFill>
                  <a:srgbClr val="000000"/>
                </a:solidFill>
              </a:rPr>
              <a:t>participation of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student  </a:t>
            </a:r>
            <a:r>
              <a:rPr kumimoji="1" lang="en-US" altLang="en-US" sz="1700" dirty="0">
                <a:solidFill>
                  <a:srgbClr val="000000"/>
                </a:solidFill>
              </a:rPr>
              <a:t>in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 r</a:t>
            </a:r>
            <a:r>
              <a:rPr kumimoji="1" lang="en-US" altLang="en-US" sz="1700" dirty="0">
                <a:solidFill>
                  <a:srgbClr val="000000"/>
                </a:solidFill>
              </a:rPr>
              <a:t>elation is total</a:t>
            </a:r>
          </a:p>
          <a:p>
            <a:pPr marL="1200150" lvl="2" indent="-3429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90000"/>
              <a:buFont typeface="Wingdings" panose="05000000000000000000" pitchFamily="2" charset="2"/>
              <a:buChar char="§"/>
            </a:pPr>
            <a:r>
              <a:rPr kumimoji="1" lang="en-US" altLang="en-US" sz="1700" dirty="0">
                <a:solidFill>
                  <a:srgbClr val="000000"/>
                </a:solidFill>
              </a:rPr>
              <a:t> every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700" dirty="0">
                <a:solidFill>
                  <a:srgbClr val="000000"/>
                </a:solidFill>
              </a:rPr>
              <a:t>must have an associated instructor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700" b="1" dirty="0">
                <a:solidFill>
                  <a:srgbClr val="000000"/>
                </a:solidFill>
              </a:rPr>
              <a:t>Partial participation</a:t>
            </a:r>
            <a:r>
              <a:rPr kumimoji="1" lang="en-US" altLang="en-US" sz="1700" dirty="0">
                <a:solidFill>
                  <a:srgbClr val="000000"/>
                </a:solidFill>
              </a:rPr>
              <a:t>:  some entities may not participate in any relationship in the relationship set</a:t>
            </a:r>
          </a:p>
          <a:p>
            <a:pPr marL="800100" lvl="1" indent="-3429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700" dirty="0">
                <a:solidFill>
                  <a:srgbClr val="000000"/>
                </a:solidFill>
              </a:rPr>
              <a:t>Example: participation of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700" dirty="0">
                <a:solidFill>
                  <a:srgbClr val="000000"/>
                </a:solidFill>
              </a:rPr>
              <a:t> in </a:t>
            </a:r>
            <a:r>
              <a:rPr kumimoji="1" lang="en-US" altLang="en-US" sz="1700" i="1" dirty="0">
                <a:solidFill>
                  <a:srgbClr val="000000"/>
                </a:solidFill>
              </a:rPr>
              <a:t>advisor</a:t>
            </a:r>
            <a:r>
              <a:rPr kumimoji="1" lang="en-US" altLang="en-US" sz="1700" dirty="0">
                <a:solidFill>
                  <a:srgbClr val="000000"/>
                </a:solidFill>
              </a:rPr>
              <a:t> is partial</a:t>
            </a:r>
          </a:p>
        </p:txBody>
      </p:sp>
      <p:pic>
        <p:nvPicPr>
          <p:cNvPr id="3482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32" y="2000875"/>
            <a:ext cx="5513387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266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222376"/>
            <a:ext cx="7647681" cy="3386201"/>
          </a:xfrm>
        </p:spPr>
        <p:txBody>
          <a:bodyPr/>
          <a:lstStyle/>
          <a:p>
            <a:r>
              <a:rPr lang="en-US" altLang="en-US" dirty="0"/>
              <a:t>Primary keys provide a way to specify how entities and  relations are distinguished.  We will consider: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Weak entity sets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3269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 for Entity Sets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77926"/>
            <a:ext cx="7534401" cy="3893947"/>
          </a:xfrm>
        </p:spPr>
        <p:txBody>
          <a:bodyPr/>
          <a:lstStyle/>
          <a:p>
            <a:r>
              <a:rPr lang="en-US" altLang="en-US" dirty="0"/>
              <a:t>By definition, individual entities are distinct.</a:t>
            </a:r>
          </a:p>
          <a:p>
            <a:r>
              <a:rPr lang="en-US" altLang="en-US" dirty="0"/>
              <a:t>From database perspective, the differences among them must be expressed in terms of their attributes.</a:t>
            </a:r>
          </a:p>
          <a:p>
            <a:r>
              <a:rPr lang="en-US" altLang="en-US" dirty="0"/>
              <a:t>The values of the attribute values of an entity must be such that they can uniquely identify the entity.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No two entities in an entity set are allowed to have exactly the same value for all attributes.</a:t>
            </a:r>
          </a:p>
          <a:p>
            <a:r>
              <a:rPr lang="en-US" altLang="en-US" dirty="0"/>
              <a:t>A key for an entity is a set of attributes that suffice to distinguish entities from each other</a:t>
            </a:r>
          </a:p>
        </p:txBody>
      </p:sp>
    </p:spTree>
    <p:extLst>
      <p:ext uri="{BB962C8B-B14F-4D97-AF65-F5344CB8AC3E}">
        <p14:creationId xmlns:p14="http://schemas.microsoft.com/office/powerpoint/2010/main" val="1877214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Crow’s Foot Notation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28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4274445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Crow’s Foot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29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744618"/>
            <a:ext cx="11778953" cy="5516482"/>
          </a:xfrm>
        </p:spPr>
        <p:txBody>
          <a:bodyPr>
            <a:noAutofit/>
          </a:bodyPr>
          <a:lstStyle/>
          <a:p>
            <a:r>
              <a:rPr lang="en-US" dirty="0"/>
              <a:t>I use Crow’s Foot Notation:</a:t>
            </a:r>
          </a:p>
          <a:p>
            <a:pPr lvl="1"/>
            <a:r>
              <a:rPr lang="en-US" dirty="0"/>
              <a:t>Simpler and more compact.</a:t>
            </a:r>
          </a:p>
          <a:p>
            <a:pPr lvl="1"/>
            <a:r>
              <a:rPr lang="en-US" dirty="0"/>
              <a:t>Very similar to what MySQL uses.</a:t>
            </a:r>
          </a:p>
          <a:p>
            <a:pPr lvl="1"/>
            <a:r>
              <a:rPr lang="en-US" dirty="0"/>
              <a:t>Less tedious, but less expressive/complete.</a:t>
            </a:r>
          </a:p>
          <a:p>
            <a:r>
              <a:rPr lang="en-US" dirty="0"/>
              <a:t>There is a good tutorial at ... </a:t>
            </a:r>
            <a:br>
              <a:rPr lang="en-US" dirty="0"/>
            </a:br>
            <a:r>
              <a:rPr lang="en-US" dirty="0">
                <a:hlinkClick r:id="rId4"/>
              </a:rPr>
              <a:t>https://www.vertabelo.com/blog/crow-s-foot-notation/</a:t>
            </a:r>
            <a:r>
              <a:rPr lang="en-US" dirty="0"/>
              <a:t> </a:t>
            </a:r>
          </a:p>
          <a:p>
            <a:r>
              <a:rPr lang="en-US" dirty="0"/>
              <a:t>There are several other types of visual notations, and you can find examples.</a:t>
            </a:r>
          </a:p>
          <a:p>
            <a:pPr lvl="1"/>
            <a:r>
              <a:rPr lang="en-US" dirty="0"/>
              <a:t>I will mostly use Crow’s Foot in class, assignments, etc.</a:t>
            </a:r>
          </a:p>
          <a:p>
            <a:pPr lvl="1"/>
            <a:r>
              <a:rPr lang="en-US" dirty="0"/>
              <a:t>I will occasionally ask questions about the notation that the book uses on HW/exams.</a:t>
            </a:r>
          </a:p>
          <a:p>
            <a:r>
              <a:rPr lang="en-US" dirty="0"/>
              <a:t>What we are going to do now is ... ...</a:t>
            </a:r>
          </a:p>
          <a:p>
            <a:pPr lvl="1"/>
            <a:r>
              <a:rPr lang="en-US" dirty="0"/>
              <a:t>Play with two sets of tools.</a:t>
            </a:r>
          </a:p>
          <a:p>
            <a:pPr lvl="1"/>
            <a:r>
              <a:rPr lang="en-US" dirty="0"/>
              <a:t>Start doing a little modeling.</a:t>
            </a:r>
          </a:p>
        </p:txBody>
      </p:sp>
    </p:spTree>
    <p:extLst>
      <p:ext uri="{BB962C8B-B14F-4D97-AF65-F5344CB8AC3E}">
        <p14:creationId xmlns:p14="http://schemas.microsoft.com/office/powerpoint/2010/main" val="267370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E6B9B8"/>
              </a:solidFill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ER Model and Modeling (From Book)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</a:pPr>
            <a:fld id="{90347777-9F03-6D4D-9A15-765D7EB37993}" type="slidenum">
              <a:rPr lang="en-US" altLang="en-US" sz="1600" b="1">
                <a:solidFill>
                  <a:schemeClr val="bg1"/>
                </a:solidFill>
              </a:rPr>
              <a:pPr>
                <a:lnSpc>
                  <a:spcPts val="3200"/>
                </a:lnSpc>
                <a:spcBef>
                  <a:spcPct val="0"/>
                </a:spcBef>
                <a:buNone/>
              </a:pPr>
              <a:t>3</a:t>
            </a:fld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dirty="0">
                <a:solidFill>
                  <a:schemeClr val="bg1"/>
                </a:solidFill>
              </a:rPr>
              <a:t>|</a:t>
            </a:r>
            <a:r>
              <a:rPr lang="en-US" altLang="en-US" sz="1600" b="1" dirty="0">
                <a:solidFill>
                  <a:schemeClr val="bg1"/>
                </a:solidFill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1366719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579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Crow’s Foot Notation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0"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lvl="0"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30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-- Lecture  2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1BF7-4120-394C-BDBB-4AC196607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04" y="671453"/>
            <a:ext cx="8364682" cy="5420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13307-5559-E64A-A573-8186DCDB9B2F}"/>
              </a:ext>
            </a:extLst>
          </p:cNvPr>
          <p:cNvSpPr txBox="1"/>
          <p:nvPr/>
        </p:nvSpPr>
        <p:spPr>
          <a:xfrm>
            <a:off x="216093" y="1059872"/>
            <a:ext cx="279403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Conceptual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Physical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directions: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To-Down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Bottom-Up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Meet-in-the-Middle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concepts are general</a:t>
            </a:r>
            <a:br>
              <a:rPr lang="en-US" dirty="0"/>
            </a:br>
            <a:r>
              <a:rPr lang="en-US" dirty="0"/>
              <a:t>and apply to all modeling,</a:t>
            </a:r>
            <a:br>
              <a:rPr lang="en-US" dirty="0"/>
            </a:br>
            <a:r>
              <a:rPr lang="en-US" dirty="0"/>
              <a:t>not just Crow’s Feet.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8A5E5E-039C-9E44-9A15-3ED4185F642B}"/>
              </a:ext>
            </a:extLst>
          </p:cNvPr>
          <p:cNvSpPr/>
          <p:nvPr/>
        </p:nvSpPr>
        <p:spPr>
          <a:xfrm>
            <a:off x="4983113" y="145488"/>
            <a:ext cx="6532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Good intro: https://www.vertabelo.com/blog/crow-s-foot-notation/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789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Demos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31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153390"/>
            <a:ext cx="11778953" cy="5107709"/>
          </a:xfrm>
        </p:spPr>
        <p:txBody>
          <a:bodyPr>
            <a:noAutofit/>
          </a:bodyPr>
          <a:lstStyle/>
          <a:p>
            <a:r>
              <a:rPr lang="en-US" dirty="0"/>
              <a:t>MySQL Workbench</a:t>
            </a:r>
          </a:p>
          <a:p>
            <a:r>
              <a:rPr lang="en-US" dirty="0" err="1"/>
              <a:t>LucidChart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603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Introduction to the Relational Model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2</a:t>
            </a:r>
          </a:p>
        </p:txBody>
      </p:sp>
    </p:spTree>
    <p:extLst>
      <p:ext uri="{BB962C8B-B14F-4D97-AF65-F5344CB8AC3E}">
        <p14:creationId xmlns:p14="http://schemas.microsoft.com/office/powerpoint/2010/main" val="2672073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Relational Model/Algebra Overview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3332147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2: Intro to 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1795104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4900"/>
            <a:ext cx="7496760" cy="277215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Structure of Relational Databases</a:t>
            </a:r>
          </a:p>
          <a:p>
            <a:r>
              <a:rPr lang="en-US" altLang="en-US" dirty="0"/>
              <a:t>Database Schema</a:t>
            </a:r>
          </a:p>
          <a:p>
            <a:r>
              <a:rPr lang="en-US" altLang="en-US" dirty="0"/>
              <a:t>Keys</a:t>
            </a:r>
          </a:p>
          <a:p>
            <a:r>
              <a:rPr lang="en-US" altLang="en-US" dirty="0"/>
              <a:t>Schema Diagrams</a:t>
            </a:r>
          </a:p>
          <a:p>
            <a:r>
              <a:rPr lang="en-US" altLang="en-US" dirty="0"/>
              <a:t>Relational Query Languages</a:t>
            </a:r>
          </a:p>
          <a:p>
            <a:r>
              <a:rPr lang="en-US" altLang="en-US" dirty="0"/>
              <a:t>The Relational Algebra</a:t>
            </a:r>
          </a:p>
          <a:p>
            <a:endParaRPr lang="en-US" altLang="en-US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F77BD2C-A864-AD4F-8129-22D22408F639}"/>
              </a:ext>
            </a:extLst>
          </p:cNvPr>
          <p:cNvSpPr/>
          <p:nvPr/>
        </p:nvSpPr>
        <p:spPr bwMode="auto">
          <a:xfrm>
            <a:off x="6040731" y="1028700"/>
            <a:ext cx="1648542" cy="2514600"/>
          </a:xfrm>
          <a:prstGeom prst="rightBrace">
            <a:avLst>
              <a:gd name="adj1" fmla="val 8333"/>
              <a:gd name="adj2" fmla="val 50408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3BB4AB-69AA-7746-A59B-C02B9A1D17E6}"/>
              </a:ext>
            </a:extLst>
          </p:cNvPr>
          <p:cNvSpPr txBox="1"/>
          <p:nvPr/>
        </p:nvSpPr>
        <p:spPr>
          <a:xfrm>
            <a:off x="7889392" y="1662546"/>
            <a:ext cx="37994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Introduction to concepts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in this lecture.</a:t>
            </a:r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We will progressively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cover in more detail.</a:t>
            </a:r>
          </a:p>
        </p:txBody>
      </p:sp>
    </p:spTree>
    <p:extLst>
      <p:ext uri="{BB962C8B-B14F-4D97-AF65-F5344CB8AC3E}">
        <p14:creationId xmlns:p14="http://schemas.microsoft.com/office/powerpoint/2010/main" val="3554517236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a </a:t>
            </a:r>
            <a:r>
              <a:rPr lang="en-US" altLang="en-US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Instructor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Relation</a:t>
            </a:r>
          </a:p>
        </p:txBody>
      </p:sp>
      <p:pic>
        <p:nvPicPr>
          <p:cNvPr id="5122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66" y="1320800"/>
            <a:ext cx="5291137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4"/>
          <p:cNvSpPr txBox="1">
            <a:spLocks noChangeArrowheads="1"/>
          </p:cNvSpPr>
          <p:nvPr/>
        </p:nvSpPr>
        <p:spPr bwMode="auto">
          <a:xfrm>
            <a:off x="5904490" y="727075"/>
            <a:ext cx="145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attributes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(or columns)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4" name="Line 5"/>
          <p:cNvSpPr>
            <a:spLocks noChangeShapeType="1"/>
          </p:cNvSpPr>
          <p:nvPr/>
        </p:nvSpPr>
        <p:spPr bwMode="auto">
          <a:xfrm flipH="1">
            <a:off x="2102428" y="931864"/>
            <a:ext cx="3889375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5" name="Line 6"/>
          <p:cNvSpPr>
            <a:spLocks noChangeShapeType="1"/>
          </p:cNvSpPr>
          <p:nvPr/>
        </p:nvSpPr>
        <p:spPr bwMode="auto">
          <a:xfrm flipH="1">
            <a:off x="3472440" y="985838"/>
            <a:ext cx="2557462" cy="32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6" name="Line 7"/>
          <p:cNvSpPr>
            <a:spLocks noChangeShapeType="1"/>
          </p:cNvSpPr>
          <p:nvPr/>
        </p:nvSpPr>
        <p:spPr bwMode="auto">
          <a:xfrm flipH="1">
            <a:off x="4683702" y="958851"/>
            <a:ext cx="13208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7" name="Text Box 8"/>
          <p:cNvSpPr txBox="1">
            <a:spLocks noChangeArrowheads="1"/>
          </p:cNvSpPr>
          <p:nvPr/>
        </p:nvSpPr>
        <p:spPr bwMode="auto">
          <a:xfrm>
            <a:off x="5852102" y="1916113"/>
            <a:ext cx="1085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tuples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(or rows)</a:t>
            </a: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8" name="Line 9"/>
          <p:cNvSpPr>
            <a:spLocks noChangeShapeType="1"/>
          </p:cNvSpPr>
          <p:nvPr/>
        </p:nvSpPr>
        <p:spPr bwMode="auto">
          <a:xfrm flipH="1" flipV="1">
            <a:off x="5606041" y="1881188"/>
            <a:ext cx="36988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29" name="Line 10"/>
          <p:cNvSpPr>
            <a:spLocks noChangeShapeType="1"/>
          </p:cNvSpPr>
          <p:nvPr/>
        </p:nvSpPr>
        <p:spPr bwMode="auto">
          <a:xfrm flipH="1">
            <a:off x="5593341" y="2100263"/>
            <a:ext cx="369887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 flipH="1">
            <a:off x="5582228" y="2111375"/>
            <a:ext cx="3921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H="1">
            <a:off x="5593340" y="2120901"/>
            <a:ext cx="381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DC5D89-0827-DE46-BA96-FF4A6E3A78AD}"/>
              </a:ext>
            </a:extLst>
          </p:cNvPr>
          <p:cNvSpPr txBox="1"/>
          <p:nvPr/>
        </p:nvSpPr>
        <p:spPr>
          <a:xfrm>
            <a:off x="5852102" y="2741613"/>
            <a:ext cx="620091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The ER Model talks about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Entity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Entity Sets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In the Relational Model the concepts 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Tuple (row)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Relation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In SQL: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Row</a:t>
            </a:r>
          </a:p>
        </p:txBody>
      </p:sp>
    </p:spTree>
    <p:extLst>
      <p:ext uri="{BB962C8B-B14F-4D97-AF65-F5344CB8AC3E}">
        <p14:creationId xmlns:p14="http://schemas.microsoft.com/office/powerpoint/2010/main" val="11858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Attribute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7721" y="938843"/>
            <a:ext cx="7656558" cy="4230624"/>
          </a:xfrm>
        </p:spPr>
        <p:txBody>
          <a:bodyPr/>
          <a:lstStyle/>
          <a:p>
            <a:r>
              <a:rPr lang="en-US" altLang="en-US" dirty="0"/>
              <a:t>The set of allowed values for each attribute is called the </a:t>
            </a:r>
            <a:r>
              <a:rPr lang="en-US" altLang="en-US" b="1" dirty="0">
                <a:solidFill>
                  <a:srgbClr val="002060"/>
                </a:solidFill>
              </a:rPr>
              <a:t>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the attribute</a:t>
            </a:r>
          </a:p>
          <a:p>
            <a:r>
              <a:rPr lang="en-US" altLang="en-US" dirty="0"/>
              <a:t>Attribute values are (normally) required to be </a:t>
            </a:r>
            <a:r>
              <a:rPr lang="en-US" altLang="en-US" b="1" dirty="0">
                <a:solidFill>
                  <a:srgbClr val="002060"/>
                </a:solidFill>
              </a:rPr>
              <a:t>atomic</a:t>
            </a:r>
            <a:r>
              <a:rPr lang="en-US" altLang="en-US" dirty="0"/>
              <a:t>; that is, indivisible</a:t>
            </a:r>
          </a:p>
          <a:p>
            <a:r>
              <a:rPr lang="en-US" altLang="en-US" dirty="0"/>
              <a:t>The special value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b="1" i="1" dirty="0">
                <a:solidFill>
                  <a:srgbClr val="000000"/>
                </a:solidFill>
              </a:rPr>
              <a:t>null</a:t>
            </a:r>
            <a:r>
              <a:rPr lang="en-US" altLang="en-US" dirty="0"/>
              <a:t>  is a member of every domain. Indicated that the value is “unknown”</a:t>
            </a:r>
          </a:p>
          <a:p>
            <a:r>
              <a:rPr lang="en-US" altLang="en-US" dirty="0"/>
              <a:t>The null value causes complications in the definition of many 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65D162-1244-D44E-9188-6F2BC1341619}"/>
              </a:ext>
            </a:extLst>
          </p:cNvPr>
          <p:cNvSpPr/>
          <p:nvPr/>
        </p:nvSpPr>
        <p:spPr>
          <a:xfrm>
            <a:off x="329237" y="3128781"/>
            <a:ext cx="968856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Codd’s Rules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 (https://</a:t>
            </a: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www.tutorialspoint.com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dbms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dbms_codds_rules.htm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)</a:t>
            </a:r>
          </a:p>
          <a:p>
            <a:endParaRPr lang="en-US" sz="1600" dirty="0">
              <a:solidFill>
                <a:srgbClr val="FF0000"/>
              </a:solidFill>
              <a:latin typeface="Arial" panose="020B0604020202020204" pitchFamily="34" charset="0"/>
              <a:sym typeface="Wingdings" pitchFamily="2" charset="2"/>
            </a:endParaRPr>
          </a:p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Rule 3: Systematic Treatment of NULL Values</a:t>
            </a:r>
            <a:b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</a:br>
            <a:endParaRPr lang="en-US" sz="1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The NULL values in a database must be given a systematic and uniform treatment. This is a very important rule because a NULL can be interpreted as one the following − data is missing, data is not known, or data is not applicable.</a:t>
            </a:r>
          </a:p>
          <a:p>
            <a:pPr algn="just"/>
            <a:endParaRPr lang="en-US" sz="1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just"/>
            <a:endParaRPr lang="en-US" sz="1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1600" b="1" u="sng" dirty="0">
                <a:solidFill>
                  <a:srgbClr val="FF0000"/>
                </a:solidFill>
                <a:latin typeface="Arial" panose="020B0604020202020204" pitchFamily="34" charset="0"/>
              </a:rPr>
              <a:t>YOU CANNOT REPRESENT VALUE UNKNOWN, NOT APPLICABLE, ETC.</a:t>
            </a:r>
            <a:br>
              <a:rPr lang="en-US" sz="1600" b="1" u="sng" dirty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sz="1600" b="1" u="sng" dirty="0">
                <a:solidFill>
                  <a:srgbClr val="FF0000"/>
                </a:solidFill>
                <a:latin typeface="Arial" panose="020B0604020202020204" pitchFamily="34" charset="0"/>
              </a:rPr>
              <a:t>USING “”, -1, OR SOME OTHER INVALID VALUE.</a:t>
            </a:r>
          </a:p>
        </p:txBody>
      </p:sp>
    </p:spTree>
    <p:extLst>
      <p:ext uri="{BB962C8B-B14F-4D97-AF65-F5344CB8AC3E}">
        <p14:creationId xmlns:p14="http://schemas.microsoft.com/office/powerpoint/2010/main" val="4112578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Attribute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7721" y="938843"/>
            <a:ext cx="7656558" cy="4230624"/>
          </a:xfrm>
        </p:spPr>
        <p:txBody>
          <a:bodyPr/>
          <a:lstStyle/>
          <a:p>
            <a:r>
              <a:rPr lang="en-US" altLang="en-US" dirty="0"/>
              <a:t>The set of allowed values for each attribute is called the </a:t>
            </a:r>
            <a:r>
              <a:rPr lang="en-US" altLang="en-US" b="1" dirty="0">
                <a:solidFill>
                  <a:srgbClr val="002060"/>
                </a:solidFill>
              </a:rPr>
              <a:t>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the attribute</a:t>
            </a:r>
          </a:p>
          <a:p>
            <a:r>
              <a:rPr lang="en-US" altLang="en-US" dirty="0"/>
              <a:t>Attribute values are (normally) required to be </a:t>
            </a:r>
            <a:r>
              <a:rPr lang="en-US" altLang="en-US" b="1" dirty="0">
                <a:solidFill>
                  <a:srgbClr val="002060"/>
                </a:solidFill>
              </a:rPr>
              <a:t>atomic</a:t>
            </a:r>
            <a:r>
              <a:rPr lang="en-US" altLang="en-US" dirty="0"/>
              <a:t>; that is, indivisible</a:t>
            </a:r>
          </a:p>
          <a:p>
            <a:r>
              <a:rPr lang="en-US" altLang="en-US" dirty="0"/>
              <a:t>The special value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b="1" i="1" dirty="0">
                <a:solidFill>
                  <a:srgbClr val="000000"/>
                </a:solidFill>
              </a:rPr>
              <a:t>null</a:t>
            </a:r>
            <a:r>
              <a:rPr lang="en-US" altLang="en-US" dirty="0"/>
              <a:t>  is a member of every domain. Indicated that the value is “unknown”</a:t>
            </a:r>
          </a:p>
          <a:p>
            <a:r>
              <a:rPr lang="en-US" altLang="en-US" dirty="0"/>
              <a:t>The null value causes complications in the definition of many 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65D162-1244-D44E-9188-6F2BC1341619}"/>
              </a:ext>
            </a:extLst>
          </p:cNvPr>
          <p:cNvSpPr/>
          <p:nvPr/>
        </p:nvSpPr>
        <p:spPr>
          <a:xfrm>
            <a:off x="339628" y="3117376"/>
            <a:ext cx="9688560" cy="347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A lot of things you think are “atomic” are actually not, e.g.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COMSW4111 is actually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COMS – department code.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W – faculty code.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4 – course type/classification code/level.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1111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  <a:hlinkClick r:id="rId3"/>
              </a:rPr>
              <a:t>dff9@columbia.edu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 is actually: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dff9 – user ID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columbia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 – organization name (subdomain)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edu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 – Top level domain.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sym typeface="Wingdings" pitchFamily="2" charset="2"/>
            </a:endParaRPr>
          </a:p>
          <a:p>
            <a:pPr>
              <a:spcAft>
                <a:spcPts val="300"/>
              </a:spcAft>
            </a:pP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8A31D51-AEAC-C54A-BA44-4A45F8CA8634}"/>
              </a:ext>
            </a:extLst>
          </p:cNvPr>
          <p:cNvSpPr/>
          <p:nvPr/>
        </p:nvSpPr>
        <p:spPr bwMode="auto">
          <a:xfrm>
            <a:off x="5766955" y="3054155"/>
            <a:ext cx="987136" cy="3055700"/>
          </a:xfrm>
          <a:prstGeom prst="rightBrac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F560E8-B4F3-5C43-BC55-62C48D30E1B2}"/>
              </a:ext>
            </a:extLst>
          </p:cNvPr>
          <p:cNvSpPr/>
          <p:nvPr/>
        </p:nvSpPr>
        <p:spPr>
          <a:xfrm>
            <a:off x="6868390" y="3397827"/>
            <a:ext cx="4925677" cy="2993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This concept and related concepts have surprising implications on “data integrity.” 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No Columbia course begins with “5”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columbia.mil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 and </a:t>
            </a: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columbia.gov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 are not OK</a:t>
            </a:r>
            <a:b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</a:b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because Columbia is not yet a military organization or government.</a:t>
            </a:r>
            <a:b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</a:b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sym typeface="Wingdings" pitchFamily="2" charset="2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We will also see that there are performance implications.</a:t>
            </a:r>
          </a:p>
          <a:p>
            <a:pPr lvl="1">
              <a:spcAft>
                <a:spcPts val="300"/>
              </a:spcAft>
            </a:pP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sym typeface="Wingdings" pitchFamily="2" charset="2"/>
            </a:endParaRPr>
          </a:p>
          <a:p>
            <a:pPr>
              <a:spcAft>
                <a:spcPts val="300"/>
              </a:spcAft>
            </a:pP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99294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 are Unordered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19200"/>
            <a:ext cx="7621047" cy="1048512"/>
          </a:xfrm>
        </p:spPr>
        <p:txBody>
          <a:bodyPr/>
          <a:lstStyle/>
          <a:p>
            <a:r>
              <a:rPr lang="en-US" altLang="en-US" dirty="0"/>
              <a:t>Order of tuples is irrelevant (tuples may be stored in an arbitrary order)</a:t>
            </a:r>
          </a:p>
          <a:p>
            <a:r>
              <a:rPr lang="en-US" altLang="en-US" dirty="0"/>
              <a:t>Example: </a:t>
            </a:r>
            <a:r>
              <a:rPr lang="en-US" altLang="en-US" i="1" dirty="0"/>
              <a:t>instructor</a:t>
            </a:r>
            <a:r>
              <a:rPr lang="en-US" altLang="en-US" dirty="0"/>
              <a:t>  relation with unordered tuples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53" y="2406291"/>
            <a:ext cx="4456175" cy="336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53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6: Database Design Using the E-R Model</a:t>
            </a:r>
          </a:p>
        </p:txBody>
      </p:sp>
    </p:spTree>
    <p:extLst>
      <p:ext uri="{BB962C8B-B14F-4D97-AF65-F5344CB8AC3E}">
        <p14:creationId xmlns:p14="http://schemas.microsoft.com/office/powerpoint/2010/main" val="340262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Database Schema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2298"/>
            <a:ext cx="7594414" cy="2055431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Database schema -- is the logical structure of the database.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Database instance -- is a snapshot of the data in the database at a given instant in time.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Example: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schema:  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(</a:t>
            </a:r>
            <a:r>
              <a:rPr lang="en-US" altLang="en-US" i="1" dirty="0">
                <a:sym typeface="Symbol" panose="05050102010706020507" pitchFamily="18" charset="2"/>
              </a:rPr>
              <a:t>ID, name, dept_name, salary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Instance:</a:t>
            </a:r>
          </a:p>
        </p:txBody>
      </p:sp>
      <p:pic>
        <p:nvPicPr>
          <p:cNvPr id="5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129" y="3254440"/>
            <a:ext cx="3644961" cy="274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5613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Keys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98866"/>
            <a:ext cx="7647680" cy="4896167"/>
          </a:xfrm>
        </p:spPr>
        <p:txBody>
          <a:bodyPr/>
          <a:lstStyle/>
          <a:p>
            <a:r>
              <a:rPr lang="en-US" altLang="en-US" dirty="0"/>
              <a:t>Let K </a:t>
            </a:r>
            <a:r>
              <a:rPr lang="en-US" altLang="en-US" dirty="0">
                <a:sym typeface="Symbol" panose="05050102010706020507" pitchFamily="18" charset="2"/>
              </a:rPr>
              <a:t> R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K </a:t>
            </a:r>
            <a:r>
              <a:rPr lang="en-US" altLang="en-US" dirty="0">
                <a:sym typeface="Symbol" panose="05050102010706020507" pitchFamily="18" charset="2"/>
              </a:rPr>
              <a:t>is a </a:t>
            </a:r>
            <a:r>
              <a:rPr lang="en-US" altLang="en-US" b="1" dirty="0" err="1">
                <a:solidFill>
                  <a:srgbClr val="002060"/>
                </a:solidFill>
                <a:sym typeface="Symbol" panose="05050102010706020507" pitchFamily="18" charset="2"/>
              </a:rPr>
              <a:t>superkey</a:t>
            </a:r>
            <a:r>
              <a:rPr lang="en-US" altLang="en-US" b="1" dirty="0">
                <a:solidFill>
                  <a:schemeClr val="tx2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if values for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are sufficient to identify a unique tuple of each possible relation </a:t>
            </a:r>
            <a:r>
              <a:rPr lang="en-US" altLang="en-US" i="1" dirty="0">
                <a:sym typeface="Symbol" panose="05050102010706020507" pitchFamily="18" charset="2"/>
              </a:rPr>
              <a:t>r(R)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and {</a:t>
            </a:r>
            <a:r>
              <a:rPr lang="en-US" altLang="en-US" dirty="0" err="1">
                <a:sym typeface="Symbol" panose="05050102010706020507" pitchFamily="18" charset="2"/>
              </a:rPr>
              <a:t>ID,name</a:t>
            </a:r>
            <a:r>
              <a:rPr lang="en-US" altLang="en-US" dirty="0">
                <a:sym typeface="Symbol" panose="05050102010706020507" pitchFamily="18" charset="2"/>
              </a:rPr>
              <a:t>} are both </a:t>
            </a:r>
            <a:r>
              <a:rPr lang="en-US" altLang="en-US" dirty="0" err="1">
                <a:sym typeface="Symbol" panose="05050102010706020507" pitchFamily="18" charset="2"/>
              </a:rPr>
              <a:t>superkeys</a:t>
            </a:r>
            <a:r>
              <a:rPr lang="en-US" altLang="en-US" dirty="0">
                <a:sym typeface="Symbol" panose="05050102010706020507" pitchFamily="18" charset="2"/>
              </a:rPr>
              <a:t> of </a:t>
            </a:r>
            <a:r>
              <a:rPr lang="en-US" altLang="en-US" i="1" dirty="0">
                <a:sym typeface="Symbol" panose="05050102010706020507" pitchFamily="18" charset="2"/>
              </a:rPr>
              <a:t>instructor.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 err="1">
                <a:sym typeface="Symbol" panose="05050102010706020507" pitchFamily="18" charset="2"/>
              </a:rPr>
              <a:t>Superkey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candidate key</a:t>
            </a:r>
            <a:r>
              <a:rPr lang="en-US" altLang="en-US" dirty="0">
                <a:sym typeface="Symbol" panose="05050102010706020507" pitchFamily="18" charset="2"/>
              </a:rPr>
              <a:t> if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minimal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is a candidate key for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One of the candidate keys is selected to be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primary key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which one?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constraint: Value in one relation must appear in another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Referencing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Referenced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Example: </a:t>
            </a:r>
            <a:r>
              <a:rPr lang="en-US" altLang="en-US" i="1" dirty="0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Symbol" panose="05050102010706020507" pitchFamily="18" charset="2"/>
              </a:rPr>
              <a:t> in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 is a foreign key 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referencing </a:t>
            </a:r>
            <a:r>
              <a:rPr lang="en-US" altLang="en-US" i="1" dirty="0">
                <a:sym typeface="Symbol" panose="05050102010706020507" pitchFamily="18" charset="2"/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3184291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Schema Diagram for University Database</a:t>
            </a:r>
          </a:p>
        </p:txBody>
      </p:sp>
      <p:pic>
        <p:nvPicPr>
          <p:cNvPr id="21505" name="Picture 1" descr="C:\Users\as668\Desktop\2_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1406" y="1378038"/>
            <a:ext cx="7133366" cy="42757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5830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Relational Query Languages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77914"/>
            <a:ext cx="7692069" cy="3555047"/>
          </a:xfrm>
        </p:spPr>
        <p:txBody>
          <a:bodyPr/>
          <a:lstStyle/>
          <a:p>
            <a:r>
              <a:rPr lang="en-US" altLang="en-US" dirty="0"/>
              <a:t>Procedural versus non-procedural, or declarative</a:t>
            </a:r>
          </a:p>
          <a:p>
            <a:r>
              <a:rPr lang="en-US" altLang="en-US" dirty="0"/>
              <a:t>“Pure” languages:</a:t>
            </a:r>
          </a:p>
          <a:p>
            <a:pPr lvl="1"/>
            <a:r>
              <a:rPr lang="en-US" altLang="en-US" dirty="0"/>
              <a:t>Relational algebra</a:t>
            </a:r>
          </a:p>
          <a:p>
            <a:pPr lvl="1"/>
            <a:r>
              <a:rPr lang="en-US" altLang="en-US" dirty="0"/>
              <a:t>Tuple relational calculus</a:t>
            </a:r>
          </a:p>
          <a:p>
            <a:pPr lvl="1"/>
            <a:r>
              <a:rPr lang="en-US" altLang="en-US" dirty="0"/>
              <a:t>Domain relational calculus</a:t>
            </a:r>
          </a:p>
          <a:p>
            <a:r>
              <a:rPr lang="en-US" altLang="en-US" dirty="0"/>
              <a:t>The above 3 pure languages are equivalent in computing power</a:t>
            </a:r>
          </a:p>
          <a:p>
            <a:r>
              <a:rPr lang="en-US" altLang="en-US" dirty="0"/>
              <a:t>We will concentrate in this chapter on relational algebra</a:t>
            </a:r>
          </a:p>
          <a:p>
            <a:pPr lvl="1"/>
            <a:r>
              <a:rPr lang="en-US" altLang="en-US" dirty="0"/>
              <a:t>Not turning-machine equivalent</a:t>
            </a:r>
          </a:p>
          <a:p>
            <a:pPr lvl="1"/>
            <a:r>
              <a:rPr lang="en-US" altLang="en-US" dirty="0"/>
              <a:t>Consists of 6 basic operations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4573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3"/>
            <a:ext cx="7558903" cy="48768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20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9625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73574"/>
            <a:ext cx="7612170" cy="33503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The  </a:t>
            </a:r>
            <a:r>
              <a:rPr lang="en-US" altLang="en-US" b="1" dirty="0"/>
              <a:t>selec</a:t>
            </a:r>
            <a:r>
              <a:rPr lang="en-US" altLang="en-US" dirty="0"/>
              <a:t>t operation selects tuples that satisfy a given predicate.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Notation: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p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is called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selection predicate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select those tuples of the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 relation where the instructor is in the “Physics” department.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Query</a:t>
            </a:r>
          </a:p>
          <a:p>
            <a:pPr marL="457200" lvl="1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	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Physics”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Result</a:t>
            </a:r>
          </a:p>
        </p:txBody>
      </p:sp>
      <p:pic>
        <p:nvPicPr>
          <p:cNvPr id="31746" name="Picture 2" descr="C:\Users\as668\Desktop\2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9248" y="4259279"/>
            <a:ext cx="4234254" cy="8830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4363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 (Cont.)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38874"/>
            <a:ext cx="7656559" cy="481082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allow comparisons using 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=, , &gt;, . &lt;. 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in the selection predicate.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can combine several predicates into a larger predicate by using the connectives: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 (</a:t>
            </a:r>
            <a:r>
              <a:rPr lang="en-US" altLang="en-US" b="1" dirty="0">
                <a:sym typeface="Symbol" panose="05050102010706020507" pitchFamily="18" charset="2"/>
              </a:rPr>
              <a:t>and</a:t>
            </a:r>
            <a:r>
              <a:rPr lang="en-US" altLang="en-US" dirty="0">
                <a:sym typeface="Symbol" panose="05050102010706020507" pitchFamily="18" charset="2"/>
              </a:rPr>
              <a:t>),  (</a:t>
            </a:r>
            <a:r>
              <a:rPr lang="en-US" altLang="en-US" b="1" dirty="0">
                <a:sym typeface="Symbol" panose="05050102010706020507" pitchFamily="18" charset="2"/>
              </a:rPr>
              <a:t>or</a:t>
            </a:r>
            <a:r>
              <a:rPr lang="en-US" altLang="en-US" dirty="0">
                <a:sym typeface="Symbol" panose="05050102010706020507" pitchFamily="18" charset="2"/>
              </a:rPr>
              <a:t>),  (</a:t>
            </a:r>
            <a:r>
              <a:rPr lang="en-US" altLang="en-US" b="1" dirty="0">
                <a:sym typeface="Symbol" panose="05050102010706020507" pitchFamily="18" charset="2"/>
              </a:rPr>
              <a:t>not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Find the instructors in Physics with a salary greater $90,000, we write: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8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</a:t>
            </a:r>
            <a:r>
              <a:rPr lang="en-US" altLang="ja-JP" i="1" dirty="0">
                <a:sym typeface="Symbol" panose="05050102010706020507" pitchFamily="18" charset="2"/>
              </a:rPr>
              <a:t>&gt; 90,000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ja-JP" sz="800" i="1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Then select predicate may  include comparisons between two attributes.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Example, find all departments whose name is the same as their building name: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sz="1900" i="1" dirty="0">
                <a:sym typeface="Symbol" panose="05050102010706020507" pitchFamily="18" charset="2"/>
              </a:rPr>
              <a:t></a:t>
            </a:r>
            <a:r>
              <a:rPr lang="en-US" altLang="en-US" sz="1900" dirty="0">
                <a:sym typeface="Symbol" panose="05050102010706020507" pitchFamily="18" charset="2"/>
              </a:rPr>
              <a:t> </a:t>
            </a:r>
            <a:r>
              <a:rPr lang="en-US" altLang="en-US" sz="1900" i="1" baseline="-25000" dirty="0">
                <a:sym typeface="Symbol" panose="05050102010706020507" pitchFamily="18" charset="2"/>
              </a:rPr>
              <a:t>dept_name=</a:t>
            </a:r>
            <a:r>
              <a:rPr lang="en-US" altLang="ja-JP" sz="1900" i="1" baseline="-25000" dirty="0">
                <a:sym typeface="Symbol" panose="05050102010706020507" pitchFamily="18" charset="2"/>
              </a:rPr>
              <a:t>building</a:t>
            </a:r>
            <a:r>
              <a:rPr lang="en-US" altLang="ja-JP" sz="1900" i="1" dirty="0">
                <a:sym typeface="Symbol" panose="05050102010706020507" pitchFamily="18" charset="2"/>
              </a:rPr>
              <a:t> </a:t>
            </a:r>
            <a:r>
              <a:rPr lang="ja-JP" altLang="en-US" sz="1900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department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53546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077913"/>
            <a:ext cx="7683192" cy="4876800"/>
          </a:xfrm>
        </p:spPr>
        <p:txBody>
          <a:bodyPr/>
          <a:lstStyle/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A unary operation that returns its argument relation, with certain attributes left out.  </a:t>
            </a:r>
          </a:p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Notation: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 </a:t>
            </a:r>
            <a:r>
              <a:rPr lang="en-US" altLang="en-US" i="1" baseline="-25000" dirty="0">
                <a:sym typeface="Symbol" panose="05050102010706020507" pitchFamily="18" charset="2"/>
              </a:rPr>
              <a:t>A</a:t>
            </a:r>
            <a:r>
              <a:rPr lang="en-US" altLang="en-US" i="1" baseline="-50000" dirty="0">
                <a:sym typeface="Symbol" panose="05050102010706020507" pitchFamily="18" charset="2"/>
              </a:rPr>
              <a:t>1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2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3</a:t>
            </a:r>
            <a:r>
              <a:rPr lang="en-US" altLang="en-US" i="1" baseline="-25000" dirty="0">
                <a:sym typeface="Symbol" panose="05050102010706020507" pitchFamily="18" charset="2"/>
              </a:rPr>
              <a:t> ….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A</a:t>
            </a:r>
            <a:r>
              <a:rPr lang="en-US" altLang="en-US" i="1" baseline="-50000" dirty="0" err="1">
                <a:sym typeface="Symbol" panose="05050102010706020507" pitchFamily="18" charset="2"/>
              </a:rPr>
              <a:t>k</a:t>
            </a:r>
            <a:r>
              <a:rPr lang="en-US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en-US" baseline="-25000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dirty="0"/>
              <a:t>	where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A</a:t>
            </a:r>
            <a:r>
              <a:rPr lang="en-US" altLang="en-US" i="1" baseline="-25000" dirty="0"/>
              <a:t>2</a:t>
            </a:r>
            <a:r>
              <a:rPr lang="en-US" altLang="en-US" dirty="0"/>
              <a:t> are attribute names and </a:t>
            </a:r>
            <a:r>
              <a:rPr lang="en-US" altLang="en-US" i="1" dirty="0"/>
              <a:t>r</a:t>
            </a:r>
            <a:r>
              <a:rPr lang="en-US" altLang="en-US" dirty="0"/>
              <a:t> is a relation name.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The result is defined as the relation of </a:t>
            </a:r>
            <a:r>
              <a:rPr lang="en-US" altLang="en-US" i="1" dirty="0"/>
              <a:t>k</a:t>
            </a:r>
            <a:r>
              <a:rPr lang="en-US" altLang="en-US" dirty="0"/>
              <a:t> columns obtained by erasing the columns that are not listed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Duplicate rows removed from result, since relations are sets</a:t>
            </a:r>
          </a:p>
        </p:txBody>
      </p:sp>
    </p:spTree>
    <p:extLst>
      <p:ext uri="{BB962C8B-B14F-4D97-AF65-F5344CB8AC3E}">
        <p14:creationId xmlns:p14="http://schemas.microsoft.com/office/powerpoint/2010/main" val="24660771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 (Cont.)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77914"/>
            <a:ext cx="7900162" cy="1677479"/>
          </a:xfrm>
        </p:spPr>
        <p:txBody>
          <a:bodyPr/>
          <a:lstStyle/>
          <a:p>
            <a:pPr>
              <a:tabLst>
                <a:tab pos="3257550" algn="ctr"/>
              </a:tabLst>
            </a:pPr>
            <a:r>
              <a:rPr lang="en-US" altLang="en-US" dirty="0"/>
              <a:t>Example: eliminate the </a:t>
            </a:r>
            <a:r>
              <a:rPr lang="en-US" altLang="en-US" i="1" dirty="0"/>
              <a:t>dept_name</a:t>
            </a:r>
            <a:r>
              <a:rPr lang="en-US" altLang="en-US" dirty="0"/>
              <a:t> attribute of </a:t>
            </a:r>
            <a:r>
              <a:rPr lang="en-US" altLang="en-US" i="1" dirty="0"/>
              <a:t>instructor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Query</a:t>
            </a:r>
            <a:r>
              <a:rPr lang="en-US" altLang="en-US" i="1" dirty="0"/>
              <a:t>:</a:t>
            </a:r>
            <a:br>
              <a:rPr lang="en-US" altLang="en-US" dirty="0"/>
            </a:br>
            <a:r>
              <a:rPr lang="en-US" altLang="en-US" sz="800" dirty="0"/>
              <a:t> </a:t>
            </a:r>
            <a:br>
              <a:rPr lang="en-US" altLang="en-US" dirty="0"/>
            </a:br>
            <a:r>
              <a:rPr lang="en-US" altLang="en-US" dirty="0"/>
              <a:t>         	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/>
              <a:t>ID, name, salary</a:t>
            </a:r>
            <a:r>
              <a:rPr lang="en-US" altLang="en-US" dirty="0"/>
              <a:t> (</a:t>
            </a:r>
            <a:r>
              <a:rPr lang="en-US" altLang="en-US" i="1" dirty="0"/>
              <a:t>instructor</a:t>
            </a:r>
            <a:r>
              <a:rPr lang="en-US" altLang="en-US" dirty="0"/>
              <a:t>) 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Result: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35843" name="Picture 3" descr="C:\Users\as668\Desktop\Figures-for-slides\2_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3081" y="2755392"/>
            <a:ext cx="2609469" cy="32298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1416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42036"/>
            <a:ext cx="7558786" cy="3720109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8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14496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1254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9651" y="1185800"/>
            <a:ext cx="7473949" cy="4105529"/>
          </a:xfrm>
        </p:spPr>
        <p:txBody>
          <a:bodyPr/>
          <a:lstStyle/>
          <a:p>
            <a:r>
              <a:rPr lang="en-US" altLang="en-US" dirty="0"/>
              <a:t>Overview of the Design Process</a:t>
            </a:r>
          </a:p>
          <a:p>
            <a:r>
              <a:rPr lang="en-US" altLang="en-US" dirty="0"/>
              <a:t>The Entity-Relationship Model</a:t>
            </a:r>
          </a:p>
          <a:p>
            <a:r>
              <a:rPr lang="en-US" altLang="en-US" strike="sngStrike" dirty="0"/>
              <a:t>Complex Attributes</a:t>
            </a:r>
          </a:p>
          <a:p>
            <a:r>
              <a:rPr lang="en-US" altLang="en-US" dirty="0"/>
              <a:t>Mapping Cardinalities</a:t>
            </a:r>
          </a:p>
          <a:p>
            <a:r>
              <a:rPr lang="en-US" altLang="en-US" dirty="0"/>
              <a:t>Primary Key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Removing Redundant Attributes in Entity Sets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Reducing ER Diagrams to Relational Schemas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Extended E-R Features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Entity-Relationship Design Issues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Alternative Notations for Modeling Data</a:t>
            </a:r>
          </a:p>
          <a:p>
            <a:r>
              <a:rPr lang="en-US" altLang="en-US" strike="sngStrike" dirty="0">
                <a:solidFill>
                  <a:srgbClr val="0070C0"/>
                </a:solidFill>
              </a:rPr>
              <a:t>Other Aspects of Database Design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8EC4C-D653-3441-8C4A-17190A9A9EED}"/>
              </a:ext>
            </a:extLst>
          </p:cNvPr>
          <p:cNvSpPr txBox="1"/>
          <p:nvPr/>
        </p:nvSpPr>
        <p:spPr>
          <a:xfrm>
            <a:off x="7055428" y="3688773"/>
            <a:ext cx="386516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Will cover: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In other lectures.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Or required reading.</a:t>
            </a:r>
          </a:p>
        </p:txBody>
      </p:sp>
    </p:spTree>
    <p:extLst>
      <p:ext uri="{BB962C8B-B14F-4D97-AF65-F5344CB8AC3E}">
        <p14:creationId xmlns:p14="http://schemas.microsoft.com/office/powerpoint/2010/main" val="3643162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Online Relational Algebra Tool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50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15723730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Demos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00"/>
              </a:lnSpc>
              <a:spcBef>
                <a:spcPct val="0"/>
              </a:spcBef>
              <a:buNone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>
                <a:lnSpc>
                  <a:spcPts val="3200"/>
                </a:lnSpc>
                <a:spcBef>
                  <a:spcPct val="0"/>
                </a:spcBef>
                <a:buNone/>
                <a:defRPr/>
              </a:pPr>
              <a:t>51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lang="en-US" altLang="en-US" sz="1600" i="1" dirty="0">
                <a:solidFill>
                  <a:schemeClr val="bg1"/>
                </a:solidFill>
              </a:rPr>
              <a:t>W4111_02_F20:  Introduction to Databases – Lecture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B89218-269F-3F4B-8E96-80F55DC44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153390"/>
            <a:ext cx="11778953" cy="5107709"/>
          </a:xfrm>
        </p:spPr>
        <p:txBody>
          <a:bodyPr>
            <a:noAutofit/>
          </a:bodyPr>
          <a:lstStyle/>
          <a:p>
            <a:r>
              <a:rPr lang="en-US" dirty="0"/>
              <a:t>Online relational tool</a:t>
            </a:r>
            <a:br>
              <a:rPr lang="en-US" dirty="0"/>
            </a:br>
            <a:r>
              <a:rPr lang="en-US" dirty="0">
                <a:hlinkClick r:id="rId4"/>
              </a:rPr>
              <a:t>https://dbis-uibk.github.io/relax/landing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7252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1" descr="16x9_BG-08.jpg">
            <a:extLst>
              <a:ext uri="{FF2B5EF4-FFF2-40B4-BE49-F238E27FC236}">
                <a16:creationId xmlns:a16="http://schemas.microsoft.com/office/drawing/2014/main" id="{DCA0F86A-02D5-F844-8AE2-43F9728A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0C6D68-12D3-5146-B80B-B266B91E5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5603" name="Picture 7">
            <a:extLst>
              <a:ext uri="{FF2B5EF4-FFF2-40B4-BE49-F238E27FC236}">
                <a16:creationId xmlns:a16="http://schemas.microsoft.com/office/drawing/2014/main" id="{B0E4FCE1-65D5-434C-9996-EEFA8806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8">
            <a:extLst>
              <a:ext uri="{FF2B5EF4-FFF2-40B4-BE49-F238E27FC236}">
                <a16:creationId xmlns:a16="http://schemas.microsoft.com/office/drawing/2014/main" id="{6B11FA86-85D9-424A-848A-872F44A24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267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Introduction to SQL</a:t>
            </a:r>
            <a:endParaRPr kumimoji="0" lang="en-US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916AC9F-F769-FB41-86FF-33E484CDD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52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2</a:t>
            </a:r>
          </a:p>
        </p:txBody>
      </p:sp>
    </p:spTree>
    <p:extLst>
      <p:ext uri="{BB962C8B-B14F-4D97-AF65-F5344CB8AC3E}">
        <p14:creationId xmlns:p14="http://schemas.microsoft.com/office/powerpoint/2010/main" val="1826594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Lecture Material – From Book Slides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53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3</a:t>
            </a:r>
          </a:p>
        </p:txBody>
      </p:sp>
    </p:spTree>
    <p:extLst>
      <p:ext uri="{BB962C8B-B14F-4D97-AF65-F5344CB8AC3E}">
        <p14:creationId xmlns:p14="http://schemas.microsoft.com/office/powerpoint/2010/main" val="1177959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</p:spTree>
    <p:extLst>
      <p:ext uri="{BB962C8B-B14F-4D97-AF65-F5344CB8AC3E}">
        <p14:creationId xmlns:p14="http://schemas.microsoft.com/office/powerpoint/2010/main" val="20691109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42557"/>
            <a:ext cx="7656323" cy="4903787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6622096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7933"/>
            <a:ext cx="7584043" cy="4920168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9497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89321" y="1801115"/>
            <a:ext cx="7042361" cy="2563622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2292350" y="1115366"/>
            <a:ext cx="761217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en-US" sz="1700" dirty="0">
                <a:solidFill>
                  <a:srgbClr val="000000"/>
                </a:solidFill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998672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55256"/>
            <a:ext cx="7692898" cy="463594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3435154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27126"/>
            <a:ext cx="7375906" cy="5054219"/>
          </a:xfrm>
        </p:spPr>
        <p:txBody>
          <a:bodyPr/>
          <a:lstStyle/>
          <a:p>
            <a:pPr>
              <a:tabLst>
                <a:tab pos="1489075" algn="l"/>
                <a:tab pos="1949450" algn="l"/>
                <a:tab pos="3036888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489075" algn="l"/>
                <a:tab pos="1949450" algn="l"/>
                <a:tab pos="3036888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489075" algn="l"/>
                <a:tab pos="1949450" algn="l"/>
                <a:tab pos="3036888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710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4105F3A-51C4-6647-9D86-7EE5EC80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4" name="Rectangle 7">
            <a:extLst>
              <a:ext uri="{FF2B5EF4-FFF2-40B4-BE49-F238E27FC236}">
                <a16:creationId xmlns:a16="http://schemas.microsoft.com/office/drawing/2014/main" id="{2D8A47D8-DB33-E34B-A433-FC79FD29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"/>
            <a:ext cx="90783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Logical – Physical – Conceptual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9306B-77CF-0642-A169-30EED628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3797" name="Picture 10">
            <a:extLst>
              <a:ext uri="{FF2B5EF4-FFF2-40B4-BE49-F238E27FC236}">
                <a16:creationId xmlns:a16="http://schemas.microsoft.com/office/drawing/2014/main" id="{394CC7E9-BC31-9C40-9A4D-8B84424E0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11">
            <a:extLst>
              <a:ext uri="{FF2B5EF4-FFF2-40B4-BE49-F238E27FC236}">
                <a16:creationId xmlns:a16="http://schemas.microsoft.com/office/drawing/2014/main" id="{55FB4359-791D-5B40-928C-C62BDB029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B2ECF5-3358-634A-8C5D-6E0FBC4218E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W4111_02_S20:  Introduction to Databases -- Lecture  3,4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92267-D314-C749-94D8-BBD5C9209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5" y="1151082"/>
            <a:ext cx="4918364" cy="2732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634888-9D34-A843-AFD4-4B0D4E7D25F9}"/>
              </a:ext>
            </a:extLst>
          </p:cNvPr>
          <p:cNvSpPr/>
          <p:nvPr/>
        </p:nvSpPr>
        <p:spPr>
          <a:xfrm>
            <a:off x="90054" y="85458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5"/>
              </a:rPr>
              <a:t>https://ehikioya.com/conceptual-logical-physical-database-modeling/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503C6-6508-8345-AFB9-63D994510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81" y="3527255"/>
            <a:ext cx="6213764" cy="267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9B874-806A-DA46-A890-84582F5C1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888" y="596714"/>
            <a:ext cx="4121150" cy="27340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448543-9DE7-0148-8019-A0AB80E962E6}"/>
              </a:ext>
            </a:extLst>
          </p:cNvPr>
          <p:cNvSpPr/>
          <p:nvPr/>
        </p:nvSpPr>
        <p:spPr>
          <a:xfrm>
            <a:off x="6726671" y="322576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03A380-ED33-9B4E-9F94-CB8E4D30001E}"/>
              </a:ext>
            </a:extLst>
          </p:cNvPr>
          <p:cNvSpPr/>
          <p:nvPr/>
        </p:nvSpPr>
        <p:spPr>
          <a:xfrm>
            <a:off x="6331527" y="5976859"/>
            <a:ext cx="45370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https://www.1keydata.com/datawarehousing/data-modeling-levels.html</a:t>
            </a:r>
            <a:endParaRPr lang="en-US" sz="11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416073D-DA6F-D749-9047-55F316B07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4021282"/>
            <a:ext cx="5354781" cy="2239818"/>
          </a:xfrm>
        </p:spPr>
        <p:txBody>
          <a:bodyPr>
            <a:noAutofit/>
          </a:bodyPr>
          <a:lstStyle/>
          <a:p>
            <a:r>
              <a:rPr lang="en-US" sz="2000" dirty="0"/>
              <a:t>It is easy to get carried away with modeling.</a:t>
            </a:r>
            <a:br>
              <a:rPr lang="en-US" sz="2000" dirty="0"/>
            </a:br>
            <a:r>
              <a:rPr lang="en-US" sz="2000" dirty="0"/>
              <a:t>You can spend all your time modeling and </a:t>
            </a:r>
            <a:br>
              <a:rPr lang="en-US" sz="2000" dirty="0"/>
            </a:br>
            <a:r>
              <a:rPr lang="en-US" sz="2000" dirty="0"/>
              <a:t>not actually build the schema.</a:t>
            </a:r>
          </a:p>
          <a:p>
            <a:r>
              <a:rPr lang="en-US" sz="2000" dirty="0"/>
              <a:t>We will use the approaches in class.</a:t>
            </a:r>
          </a:p>
          <a:p>
            <a:r>
              <a:rPr lang="en-US" sz="2000" dirty="0"/>
              <a:t>Mostly to understand concepts and patterns.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49720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2188" y="129845"/>
            <a:ext cx="8077200" cy="6096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2188" y="1109709"/>
            <a:ext cx="7515796" cy="4781004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5932823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2292351" y="1083077"/>
            <a:ext cx="7754213" cy="4643021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95213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18173"/>
            <a:ext cx="7107682" cy="3709860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7838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083311"/>
            <a:ext cx="7709825" cy="515937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2232025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2232025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2232025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2325492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133810" cy="462810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2055813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</p:spTree>
    <p:extLst>
      <p:ext uri="{BB962C8B-B14F-4D97-AF65-F5344CB8AC3E}">
        <p14:creationId xmlns:p14="http://schemas.microsoft.com/office/powerpoint/2010/main" val="3913271387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94414" cy="452621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2055813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133239509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585537" cy="487680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329040506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23393" cy="5001704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2055813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086147235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201699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585536" cy="4514024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2055813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2055813" algn="l"/>
              </a:tabLst>
            </a:pPr>
            <a:endParaRPr lang="en-US" altLang="en-US" dirty="0"/>
          </a:p>
          <a:p>
            <a:pPr lvl="1">
              <a:buNone/>
              <a:tabLst>
                <a:tab pos="2055813" algn="l"/>
              </a:tabLst>
            </a:pPr>
            <a:endParaRPr lang="en-US" altLang="en-US" dirty="0"/>
          </a:p>
          <a:p>
            <a:pPr>
              <a:buNone/>
              <a:tabLst>
                <a:tab pos="20558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7191187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06488"/>
            <a:ext cx="7692898" cy="4876800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3112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1311275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1311275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1311275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1311275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131127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90284791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Alternatives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0" y="1123950"/>
            <a:ext cx="7612170" cy="44477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 designing a database schema, we must ensure that we avoid two major pitfalls: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Redundancy:  a bad design  may result in repeat information. 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Redundant representation of information may lead to data inconsistency among the various copies of information 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Incompleteness: a bad design may make certain aspects of the enterprise difficult or impossible to model.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Avoiding bad designs is not enough. There may be a  large number  of  good designs from which we must choose.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06E8F-909C-A543-A47B-BAE9A670D3DE}"/>
              </a:ext>
            </a:extLst>
          </p:cNvPr>
          <p:cNvSpPr txBox="1"/>
          <p:nvPr/>
        </p:nvSpPr>
        <p:spPr>
          <a:xfrm>
            <a:off x="522638" y="1995054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Emphasis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Added</a:t>
            </a:r>
          </a:p>
        </p:txBody>
      </p:sp>
    </p:spTree>
    <p:extLst>
      <p:ext uri="{BB962C8B-B14F-4D97-AF65-F5344CB8AC3E}">
        <p14:creationId xmlns:p14="http://schemas.microsoft.com/office/powerpoint/2010/main" val="301110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9"/>
            <a:ext cx="7603292" cy="4867592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635000" algn="l"/>
                <a:tab pos="2403475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635000" algn="l"/>
                <a:tab pos="2403475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635000" algn="l"/>
                <a:tab pos="2403475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635000" algn="l"/>
                <a:tab pos="2403475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93919977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2" y="1106489"/>
            <a:ext cx="7629925" cy="452621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2055813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2852150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2350" y="189667"/>
            <a:ext cx="8077200" cy="609600"/>
          </a:xfrm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0" y="1155257"/>
            <a:ext cx="7760830" cy="3407866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055813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2055813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2055813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2055813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2055813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4593875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204024"/>
            <a:ext cx="7638802" cy="4648136"/>
          </a:xfrm>
        </p:spPr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includes a string-matching operator for comparisons on character strings.  The operator </a:t>
            </a:r>
            <a:r>
              <a:rPr lang="en-US" altLang="en-US" b="1" dirty="0"/>
              <a:t>like</a:t>
            </a:r>
            <a:r>
              <a:rPr lang="en-US" altLang="en-US" dirty="0"/>
              <a:t> uses patterns that are described using two special characters: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percent ( % ).  The % character matches any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underscore ( _ ).  The _ character matches any character.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Find the names of all instructors whose name includes the substring “</a:t>
            </a:r>
            <a:r>
              <a:rPr lang="en-US" altLang="en-US" dirty="0" err="1"/>
              <a:t>dar</a:t>
            </a:r>
            <a:r>
              <a:rPr lang="en-US" altLang="en-US" dirty="0"/>
              <a:t>”.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b="1" dirty="0"/>
              <a:t>		se</a:t>
            </a:r>
            <a:r>
              <a:rPr lang="en-US" altLang="en-US" dirty="0"/>
              <a:t>le</a:t>
            </a:r>
            <a:r>
              <a:rPr lang="en-US" altLang="en-US" b="1" dirty="0"/>
              <a:t>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</a:t>
            </a:r>
            <a:r>
              <a:rPr lang="en-US" altLang="en-US" b="1" i="1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en-US" dirty="0"/>
              <a:t>%</a:t>
            </a:r>
            <a:r>
              <a:rPr lang="en-US" altLang="en-US" dirty="0" err="1"/>
              <a:t>dar</a:t>
            </a:r>
            <a:r>
              <a:rPr lang="en-US" altLang="en-US" dirty="0"/>
              <a:t>%</a:t>
            </a:r>
            <a:r>
              <a:rPr lang="en-US" altLang="en-US" dirty="0">
                <a:latin typeface="Century Gothic" panose="020B0502020202020204" pitchFamily="34" charset="0"/>
              </a:rPr>
              <a:t>'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Match the string “100%”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100 \%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r>
              <a:rPr lang="en-US" altLang="ja-JP" dirty="0"/>
              <a:t> </a:t>
            </a:r>
            <a:r>
              <a:rPr lang="en-US" altLang="ja-JP" b="1" dirty="0"/>
              <a:t>escape  </a:t>
            </a:r>
            <a:r>
              <a:rPr lang="en-US" altLang="ja-JP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\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endParaRPr lang="en-US" altLang="ja-JP" dirty="0"/>
          </a:p>
          <a:p>
            <a:pPr>
              <a:buNone/>
              <a:tabLst>
                <a:tab pos="1889125" algn="l"/>
                <a:tab pos="2403475" algn="l"/>
              </a:tabLst>
            </a:pPr>
            <a:r>
              <a:rPr lang="en-US" altLang="en-US" dirty="0"/>
              <a:t>      in that above we use backslash (\) as the escape character.</a:t>
            </a:r>
          </a:p>
          <a:p>
            <a:pPr>
              <a:buNone/>
              <a:tabLst>
                <a:tab pos="1889125" algn="l"/>
                <a:tab pos="240347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34302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 (Cont.)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434616" cy="4379912"/>
          </a:xfrm>
        </p:spPr>
        <p:txBody>
          <a:bodyPr/>
          <a:lstStyle/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Patterns are case sensitive.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Pattern matching examples: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'Intro%' matches any string beginning with “Intro”.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'%Comp%' matches any string containing “Comp” as a substring.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_' matches any string of exactly three characters.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'_ _ _ %' matches any string of at least three characters.</a:t>
            </a:r>
          </a:p>
          <a:p>
            <a:pPr lvl="1">
              <a:buNone/>
              <a:tabLst>
                <a:tab pos="1889125" algn="l"/>
                <a:tab pos="2403475" algn="l"/>
              </a:tabLst>
            </a:pPr>
            <a:r>
              <a:rPr lang="en-US" altLang="en-US" sz="800" dirty="0"/>
              <a:t> </a:t>
            </a:r>
          </a:p>
          <a:p>
            <a:pPr>
              <a:tabLst>
                <a:tab pos="1889125" algn="l"/>
                <a:tab pos="2403475" algn="l"/>
              </a:tabLst>
            </a:pPr>
            <a:r>
              <a:rPr lang="en-US" altLang="en-US" dirty="0"/>
              <a:t>SQL supports a variety of string operations such as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concatenation (using “||”)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converting from upper to lower case (and vice versa)</a:t>
            </a:r>
          </a:p>
          <a:p>
            <a:pPr lvl="1">
              <a:tabLst>
                <a:tab pos="1889125" algn="l"/>
                <a:tab pos="2403475" algn="l"/>
              </a:tabLst>
            </a:pPr>
            <a:r>
              <a:rPr lang="en-US" altLang="en-US" dirty="0"/>
              <a:t>finding string length, extracting substrings, etc.</a:t>
            </a:r>
          </a:p>
        </p:txBody>
      </p:sp>
    </p:spTree>
    <p:extLst>
      <p:ext uri="{BB962C8B-B14F-4D97-AF65-F5344CB8AC3E}">
        <p14:creationId xmlns:p14="http://schemas.microsoft.com/office/powerpoint/2010/main" val="30876254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Ordering the Display of Tuples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8076"/>
            <a:ext cx="7522211" cy="4085717"/>
          </a:xfrm>
        </p:spPr>
        <p:txBody>
          <a:bodyPr/>
          <a:lstStyle/>
          <a:p>
            <a:pPr>
              <a:tabLst>
                <a:tab pos="906463" algn="l"/>
              </a:tabLst>
            </a:pPr>
            <a:r>
              <a:rPr lang="en-US" altLang="en-US" dirty="0"/>
              <a:t>List in alphabetic order the names of all instructors </a:t>
            </a:r>
          </a:p>
          <a:p>
            <a:pPr>
              <a:buNone/>
              <a:tabLst>
                <a:tab pos="906463" algn="l"/>
              </a:tabLst>
            </a:pPr>
            <a:r>
              <a:rPr lang="en-US" altLang="en-US" dirty="0"/>
              <a:t>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  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dirty="0"/>
              <a:t>	</a:t>
            </a:r>
            <a:r>
              <a:rPr lang="en-US" altLang="en-US" b="1" dirty="0"/>
              <a:t>order by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We may specify </a:t>
            </a:r>
            <a:r>
              <a:rPr lang="en-US" altLang="en-US" b="1" dirty="0" err="1">
                <a:solidFill>
                  <a:srgbClr val="002060"/>
                </a:solidFill>
              </a:rPr>
              <a:t>desc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for descending order or </a:t>
            </a:r>
            <a:r>
              <a:rPr lang="en-US" altLang="en-US" b="1" dirty="0" err="1">
                <a:solidFill>
                  <a:srgbClr val="002060"/>
                </a:solidFill>
              </a:rPr>
              <a:t>asc</a:t>
            </a:r>
            <a:r>
              <a:rPr lang="en-US" altLang="en-US" dirty="0"/>
              <a:t> for ascending order, for each attribute; ascending order is the default.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order by</a:t>
            </a:r>
            <a:r>
              <a:rPr lang="en-US" altLang="en-US" dirty="0"/>
              <a:t>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desc</a:t>
            </a:r>
            <a:endParaRPr lang="en-US" altLang="en-US" b="1" dirty="0"/>
          </a:p>
          <a:p>
            <a:pPr>
              <a:tabLst>
                <a:tab pos="906463" algn="l"/>
              </a:tabLst>
            </a:pPr>
            <a:r>
              <a:rPr lang="en-US" altLang="en-US" dirty="0"/>
              <a:t>Can sort on multiple attributes</a:t>
            </a:r>
          </a:p>
          <a:p>
            <a:pPr lvl="1">
              <a:tabLst>
                <a:tab pos="906463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order by 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name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277761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Where Clause Predicates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90"/>
            <a:ext cx="7436866" cy="3624007"/>
          </a:xfrm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SQL includes a </a:t>
            </a:r>
            <a:r>
              <a:rPr lang="en-US" altLang="en-US" b="1" dirty="0">
                <a:solidFill>
                  <a:srgbClr val="002060"/>
                </a:solidFill>
              </a:rPr>
              <a:t>between</a:t>
            </a:r>
            <a:r>
              <a:rPr lang="en-US" altLang="en-US" dirty="0"/>
              <a:t> comparison operator</a:t>
            </a:r>
          </a:p>
          <a:p>
            <a:r>
              <a:rPr lang="en-US" altLang="en-US" dirty="0"/>
              <a:t>Example:  Find the names of all instructors with salary between $90,000 and $100,000 (that is, </a:t>
            </a:r>
            <a:r>
              <a:rPr lang="en-US" altLang="en-US" dirty="0">
                <a:latin typeface="Symbol" panose="05050102010706020507" pitchFamily="18" charset="2"/>
              </a:rPr>
              <a:t> </a:t>
            </a:r>
            <a:r>
              <a:rPr lang="en-US" altLang="en-US" dirty="0"/>
              <a:t>$90,000 and </a:t>
            </a:r>
            <a:r>
              <a:rPr lang="en-US" altLang="en-US" dirty="0">
                <a:latin typeface="Symbol" panose="05050102010706020507" pitchFamily="18" charset="2"/>
              </a:rPr>
              <a:t> </a:t>
            </a:r>
            <a:r>
              <a:rPr lang="en-US" altLang="en-US" dirty="0"/>
              <a:t>$100,000)</a:t>
            </a:r>
          </a:p>
          <a:p>
            <a:pPr lvl="1"/>
            <a:r>
              <a:rPr lang="en-US" altLang="en-US" b="1" dirty="0"/>
              <a:t>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between </a:t>
            </a:r>
            <a:r>
              <a:rPr lang="en-US" altLang="en-US" dirty="0"/>
              <a:t>90000 </a:t>
            </a:r>
            <a:r>
              <a:rPr lang="en-US" altLang="en-US" b="1" dirty="0"/>
              <a:t>and </a:t>
            </a:r>
            <a:r>
              <a:rPr lang="en-US" altLang="en-US" dirty="0"/>
              <a:t>100000</a:t>
            </a:r>
          </a:p>
          <a:p>
            <a:r>
              <a:rPr lang="en-US" altLang="en-US" dirty="0"/>
              <a:t>Tuple comparison</a:t>
            </a:r>
          </a:p>
          <a:p>
            <a:pPr lvl="1"/>
            <a:r>
              <a:rPr kumimoji="0" lang="en-US" altLang="en-US" b="1" dirty="0"/>
              <a:t>select </a:t>
            </a:r>
            <a:r>
              <a:rPr kumimoji="0" lang="en-US" altLang="en-US" i="1" dirty="0"/>
              <a:t>name</a:t>
            </a:r>
            <a:r>
              <a:rPr kumimoji="0" lang="en-US" altLang="en-US" dirty="0"/>
              <a:t>, </a:t>
            </a:r>
            <a:r>
              <a:rPr kumimoji="0" lang="en-US" altLang="en-US" i="1" dirty="0" err="1"/>
              <a:t>course_id</a:t>
            </a:r>
            <a:br>
              <a:rPr kumimoji="0" lang="en-US" altLang="en-US" i="1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dirty="0"/>
              <a:t>(</a:t>
            </a:r>
            <a:r>
              <a:rPr kumimoji="0" lang="en-US" altLang="en-US" i="1" dirty="0"/>
              <a:t>instructor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</a:t>
            </a:r>
            <a:r>
              <a:rPr kumimoji="0" lang="en-US" altLang="en-US" i="1" dirty="0"/>
              <a:t>dept_name</a:t>
            </a:r>
            <a:r>
              <a:rPr kumimoji="0" lang="en-US" altLang="en-US" dirty="0"/>
              <a:t>) = (</a:t>
            </a:r>
            <a:r>
              <a:rPr kumimoji="0" lang="en-US" altLang="en-US" i="1" dirty="0"/>
              <a:t>teaches</a:t>
            </a:r>
            <a:r>
              <a:rPr kumimoji="0" lang="en-US" altLang="en-US" dirty="0"/>
              <a:t>.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, 'Biology');</a:t>
            </a:r>
          </a:p>
          <a:p>
            <a:pPr lvl="1"/>
            <a:endParaRPr kumimoji="0" lang="en-US" altLang="en-US" dirty="0">
              <a:latin typeface="Times New Roman" panose="02020603050405020304" pitchFamily="18" charset="0"/>
            </a:endParaRP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93567636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2351" y="1106488"/>
            <a:ext cx="7612169" cy="4648136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unknown value or that a value does not exist.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7640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538" y="120650"/>
            <a:ext cx="8077200" cy="6096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6357" y="1106489"/>
            <a:ext cx="7563776" cy="4818824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619989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16x9_grey.jpg">
            <a:extLst>
              <a:ext uri="{FF2B5EF4-FFF2-40B4-BE49-F238E27FC236}">
                <a16:creationId xmlns:a16="http://schemas.microsoft.com/office/drawing/2014/main" id="{74F019BA-0857-4444-95F3-EC225EF0E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F3518A-60D4-C045-A5CB-E10C229D4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3555" name="Picture 7">
            <a:extLst>
              <a:ext uri="{FF2B5EF4-FFF2-40B4-BE49-F238E27FC236}">
                <a16:creationId xmlns:a16="http://schemas.microsoft.com/office/drawing/2014/main" id="{484E64F3-7A27-FB4C-AA2B-746DCA6C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8">
            <a:extLst>
              <a:ext uri="{FF2B5EF4-FFF2-40B4-BE49-F238E27FC236}">
                <a16:creationId xmlns:a16="http://schemas.microsoft.com/office/drawing/2014/main" id="{3B06A617-9BF7-3E4E-B1D5-79D569A5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11401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Examples – Switch to Notebook</a:t>
            </a:r>
          </a:p>
        </p:txBody>
      </p:sp>
      <p:sp>
        <p:nvSpPr>
          <p:cNvPr id="23557" name="TextBox 9">
            <a:extLst>
              <a:ext uri="{FF2B5EF4-FFF2-40B4-BE49-F238E27FC236}">
                <a16:creationId xmlns:a16="http://schemas.microsoft.com/office/drawing/2014/main" id="{23EBD3AF-476B-3744-A84F-52A6C785D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347777-9F03-6D4D-9A15-765D7EB37993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79</a:t>
            </a:fld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|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t>W4111_02_F20:  Introduction to Databases -- Lecture  </a:t>
            </a:r>
            <a:r>
              <a:rPr lang="en-US" altLang="en-US" sz="1600" i="1" dirty="0">
                <a:solidFill>
                  <a:prstClr val="white"/>
                </a:solidFill>
              </a:rPr>
              <a:t>2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044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Approaches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92351" y="1123950"/>
            <a:ext cx="7763090" cy="458190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Entity Relationship Model (covered in this chapter)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Models an enterprise as a collection of </a:t>
            </a:r>
            <a:r>
              <a:rPr lang="en-US" altLang="en-US" i="1" dirty="0">
                <a:ea typeface="ＭＳ Ｐゴシック" panose="020B0600070205080204" pitchFamily="34" charset="-128"/>
              </a:rPr>
              <a:t>entities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>
                <a:ea typeface="ＭＳ Ｐゴシック" panose="020B0600070205080204" pitchFamily="34" charset="-128"/>
              </a:rPr>
              <a:t>relationships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Entity: a “thing” or “object” in the enterprise that is distinguishable from other objects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Described by a set of </a:t>
            </a:r>
            <a:r>
              <a:rPr lang="en-US" altLang="en-US" i="1" dirty="0">
                <a:ea typeface="ＭＳ Ｐゴシック" panose="020B0600070205080204" pitchFamily="34" charset="-128"/>
              </a:rPr>
              <a:t>attributes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Relationship: an association among several entities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Represented diagrammatically by an </a:t>
            </a:r>
            <a:r>
              <a:rPr lang="en-US" altLang="en-US" i="1" dirty="0">
                <a:ea typeface="ＭＳ Ｐゴシック" panose="020B0600070205080204" pitchFamily="34" charset="-128"/>
              </a:rPr>
              <a:t>entity-relationship diagram: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Normalization Theory (Chapter 7)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Formalize what designs are bad, and test for them</a:t>
            </a:r>
          </a:p>
          <a:p>
            <a:pPr lvl="1"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185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2736850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Outline of the ER Model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2946400" y="2851151"/>
            <a:ext cx="6845300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</a:pPr>
            <a:endParaRPr kumimoji="1" lang="en-US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340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14688</TotalTime>
  <Words>5329</Words>
  <Application>Microsoft Macintosh PowerPoint</Application>
  <PresentationFormat>Widescreen</PresentationFormat>
  <Paragraphs>618</Paragraphs>
  <Slides>79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79</vt:i4>
      </vt:variant>
    </vt:vector>
  </HeadingPairs>
  <TitlesOfParts>
    <vt:vector size="93" baseType="lpstr">
      <vt:lpstr>Arial</vt:lpstr>
      <vt:lpstr>Calibri</vt:lpstr>
      <vt:lpstr>Calibri Light</vt:lpstr>
      <vt:lpstr>Century Gothic</vt:lpstr>
      <vt:lpstr>Helvetica</vt:lpstr>
      <vt:lpstr>Monotype Sorts</vt:lpstr>
      <vt:lpstr>Symbol</vt:lpstr>
      <vt:lpstr>Times New Roman</vt:lpstr>
      <vt:lpstr>Webdings</vt:lpstr>
      <vt:lpstr>Wingdings</vt:lpstr>
      <vt:lpstr>Office Theme</vt:lpstr>
      <vt:lpstr>2_db-5-grey</vt:lpstr>
      <vt:lpstr>3_db-5-grey</vt:lpstr>
      <vt:lpstr>4_db-5-grey</vt:lpstr>
      <vt:lpstr>PowerPoint Presentation</vt:lpstr>
      <vt:lpstr>PowerPoint Presentation</vt:lpstr>
      <vt:lpstr>PowerPoint Presentation</vt:lpstr>
      <vt:lpstr>Chapter 6: Database Design Using the E-R Model</vt:lpstr>
      <vt:lpstr>Outline</vt:lpstr>
      <vt:lpstr>PowerPoint Presentation</vt:lpstr>
      <vt:lpstr>Design Alternatives</vt:lpstr>
      <vt:lpstr>Design Approaches</vt:lpstr>
      <vt:lpstr>Outline of the ER Model</vt:lpstr>
      <vt:lpstr>ER model -- Database Modeling</vt:lpstr>
      <vt:lpstr>Entity Sets</vt:lpstr>
      <vt:lpstr>Entity Sets -- instructor and student</vt:lpstr>
      <vt:lpstr>Representing Entity sets in ER Diagram</vt:lpstr>
      <vt:lpstr>Relationship Sets</vt:lpstr>
      <vt:lpstr>Relationship Sets (Cont.)</vt:lpstr>
      <vt:lpstr>Representing Relationship  Sets via ER Diagrams </vt:lpstr>
      <vt:lpstr>Relationship Sets (Cont.)</vt:lpstr>
      <vt:lpstr>Roles</vt:lpstr>
      <vt:lpstr>Degree of a Relationship Set</vt:lpstr>
      <vt:lpstr>Mapping Cardinality Constraints</vt:lpstr>
      <vt:lpstr>Representing Cardinality Constraints in ER Diagram</vt:lpstr>
      <vt:lpstr>One-to-Many Relationship</vt:lpstr>
      <vt:lpstr>Many-to-One Relationships</vt:lpstr>
      <vt:lpstr>Many-to-Many Relationship</vt:lpstr>
      <vt:lpstr>Total and Partial Participation</vt:lpstr>
      <vt:lpstr>Primary Key</vt:lpstr>
      <vt:lpstr>Primary key for Entity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2: Intro to Relational Model</vt:lpstr>
      <vt:lpstr>Outline</vt:lpstr>
      <vt:lpstr>Example of a Instructor  Relation</vt:lpstr>
      <vt:lpstr>Attribute</vt:lpstr>
      <vt:lpstr>Attribute</vt:lpstr>
      <vt:lpstr>Relations are Unordered</vt:lpstr>
      <vt:lpstr>Database Schema</vt:lpstr>
      <vt:lpstr>Keys</vt:lpstr>
      <vt:lpstr>Schema Diagram for University Database</vt:lpstr>
      <vt:lpstr>Relational Query Languages</vt:lpstr>
      <vt:lpstr>Relational Algebra</vt:lpstr>
      <vt:lpstr>Select Operation</vt:lpstr>
      <vt:lpstr>Select Operation (Cont.)</vt:lpstr>
      <vt:lpstr>Project Operation</vt:lpstr>
      <vt:lpstr>Project Operation (Cont.)</vt:lpstr>
      <vt:lpstr>Composition of Relational Operations</vt:lpstr>
      <vt:lpstr>PowerPoint Presentation</vt:lpstr>
      <vt:lpstr>PowerPoint Presentation</vt:lpstr>
      <vt:lpstr>PowerPoint Presentation</vt:lpstr>
      <vt:lpstr>PowerPoint Presentation</vt:lpstr>
      <vt:lpstr>Chapter 3: Introduction to SQL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String Operations</vt:lpstr>
      <vt:lpstr>String Operations (Cont.)</vt:lpstr>
      <vt:lpstr>Ordering the Display of Tuples</vt:lpstr>
      <vt:lpstr>Where Clause Predicates</vt:lpstr>
      <vt:lpstr>Null Values</vt:lpstr>
      <vt:lpstr>Null Values (Cont.)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Ferguson, Donald (DMNA-NYG)</dc:creator>
  <cp:lastModifiedBy>Ferguson, Donald (DMNA-NYG)</cp:lastModifiedBy>
  <cp:revision>13</cp:revision>
  <cp:lastPrinted>2019-12-22T11:43:29Z</cp:lastPrinted>
  <dcterms:created xsi:type="dcterms:W3CDTF">2019-12-10T14:25:24Z</dcterms:created>
  <dcterms:modified xsi:type="dcterms:W3CDTF">2020-09-18T13:52:20Z</dcterms:modified>
</cp:coreProperties>
</file>